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12192000"/>
  <p:notesSz cx="6858000" cy="9144000"/>
  <p:embeddedFontLst>
    <p:embeddedFont>
      <p:font typeface="Play"/>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ihI9lbtwNd/Bk4+goHA1owkrW7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Play-regular.fntdata"/><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Play-bold.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f36fa939d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ff36fa939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ff36fa939d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ff36fa939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ff36fa939d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ff36fa939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f36fa939d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f36fa939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f36fa939d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f36fa939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ff36fa939d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ff36fa939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ff36fa939d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ff36fa939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f36fa93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ff36fa939d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ff36fa939d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ff36fa939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ff36fa939d_0_4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ff36fa939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ff36fa939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ff36fa9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ff36fa939d_0_6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ff36fa939d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ff36fa939d_0_8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ff36fa939d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ff36fa939d_0_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ff36fa939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ff36fa939d_0_9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ff36fa939d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ff716edb6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ff716edb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ff716edb6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ff716edb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ff36fa939d_0_1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ff36fa939d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ff36fa939d_0_1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ff36fa939d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ff36fa939d_0_1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ff36fa939d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ff36fa939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g2ff36fa939d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ff36fa939d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2ff36fa939d_0_16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ff36fa939d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ff36fa939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ff36fa939d_0_7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ff36fa939d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ff36fa939d_0_7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ff36fa939d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ff36fa939d_0_8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ff36fa939d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ff36fa939d_0_8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ff36fa939d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ff36fa939d_0_9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ff36fa939d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ff36fa939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g2ff36fa939d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ff36fa939d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ff36fa939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ff36fa939d_0_15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ff36fa939d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f36fa939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ff36fa939d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ff36fa939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g2ff36fa939d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ff36fa939d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ff36fa939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f36fa939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f36fa93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f36fa939d_0_14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f36fa939d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ff36fa939d_0_15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ff36fa939d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ff36fa939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ff36fa939d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ff36fa939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ff36fa9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2" name="Shape 12"/>
        <p:cNvGrpSpPr/>
        <p:nvPr/>
      </p:nvGrpSpPr>
      <p:grpSpPr>
        <a:xfrm>
          <a:off x="0" y="0"/>
          <a:ext cx="0" cy="0"/>
          <a:chOff x="0" y="0"/>
          <a:chExt cx="0" cy="0"/>
        </a:xfrm>
      </p:grpSpPr>
      <p:sp>
        <p:nvSpPr>
          <p:cNvPr id="13" name="Google Shape;13;p6"/>
          <p:cNvSpPr txBox="1"/>
          <p:nvPr>
            <p:ph type="title"/>
          </p:nvPr>
        </p:nvSpPr>
        <p:spPr>
          <a:xfrm>
            <a:off x="838200" y="730229"/>
            <a:ext cx="2743200" cy="75379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6"/>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6"/>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
        <p:nvSpPr>
          <p:cNvPr id="16" name="Google Shape;16;p6"/>
          <p:cNvSpPr/>
          <p:nvPr/>
        </p:nvSpPr>
        <p:spPr>
          <a:xfrm>
            <a:off x="8852346" y="1"/>
            <a:ext cx="3339674" cy="2966740"/>
          </a:xfrm>
          <a:custGeom>
            <a:rect b="b" l="l" r="r" t="t"/>
            <a:pathLst>
              <a:path extrusionOk="0" h="5312156" w="5979922">
                <a:moveTo>
                  <a:pt x="5979922" y="0"/>
                </a:moveTo>
                <a:lnTo>
                  <a:pt x="0" y="0"/>
                </a:lnTo>
                <a:lnTo>
                  <a:pt x="1405128" y="1248156"/>
                </a:lnTo>
                <a:lnTo>
                  <a:pt x="4673600" y="1248156"/>
                </a:lnTo>
                <a:lnTo>
                  <a:pt x="4673600" y="4151757"/>
                </a:lnTo>
                <a:lnTo>
                  <a:pt x="5979922" y="5312156"/>
                </a:lnTo>
                <a:close/>
              </a:path>
            </a:pathLst>
          </a:custGeom>
          <a:solidFill>
            <a:srgbClr val="0128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6"/>
          <p:cNvSpPr/>
          <p:nvPr/>
        </p:nvSpPr>
        <p:spPr>
          <a:xfrm>
            <a:off x="8276474" y="572422"/>
            <a:ext cx="3339674" cy="2966740"/>
          </a:xfrm>
          <a:custGeom>
            <a:rect b="b" l="l" r="r" t="t"/>
            <a:pathLst>
              <a:path extrusionOk="0" h="5312156" w="5979922">
                <a:moveTo>
                  <a:pt x="5979922" y="0"/>
                </a:moveTo>
                <a:lnTo>
                  <a:pt x="0" y="0"/>
                </a:lnTo>
                <a:lnTo>
                  <a:pt x="1405128" y="1248156"/>
                </a:lnTo>
                <a:lnTo>
                  <a:pt x="4673600" y="1248156"/>
                </a:lnTo>
                <a:lnTo>
                  <a:pt x="4673600" y="4151757"/>
                </a:lnTo>
                <a:lnTo>
                  <a:pt x="5979922" y="5312156"/>
                </a:lnTo>
                <a:close/>
              </a:path>
            </a:pathLst>
          </a:custGeom>
          <a:solidFill>
            <a:srgbClr val="13C7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6"/>
          <p:cNvSpPr/>
          <p:nvPr/>
        </p:nvSpPr>
        <p:spPr>
          <a:xfrm>
            <a:off x="838200" y="1678899"/>
            <a:ext cx="539646" cy="404621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 name="Google Shape;19;p6"/>
          <p:cNvSpPr txBox="1"/>
          <p:nvPr>
            <p:ph idx="1" type="body"/>
          </p:nvPr>
        </p:nvSpPr>
        <p:spPr>
          <a:xfrm>
            <a:off x="944380" y="1794503"/>
            <a:ext cx="8393244" cy="3930613"/>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000"/>
              </a:spcBef>
              <a:spcAft>
                <a:spcPts val="0"/>
              </a:spcAft>
              <a:buClr>
                <a:schemeClr val="dk1"/>
              </a:buClr>
              <a:buSzPts val="2200"/>
              <a:buFont typeface="Play"/>
              <a:buAutoNum type="arabicPeriod"/>
              <a:defRPr sz="2200"/>
            </a:lvl1pPr>
            <a:lvl2pPr indent="-355600" lvl="1" marL="914400" algn="l">
              <a:lnSpc>
                <a:spcPct val="90000"/>
              </a:lnSpc>
              <a:spcBef>
                <a:spcPts val="500"/>
              </a:spcBef>
              <a:spcAft>
                <a:spcPts val="0"/>
              </a:spcAft>
              <a:buClr>
                <a:schemeClr val="accent1"/>
              </a:buClr>
              <a:buSzPts val="2000"/>
              <a:buFont typeface="Arial"/>
              <a:buChar char="•"/>
              <a:defRPr sz="2000"/>
            </a:lvl2pPr>
            <a:lvl3pPr indent="-342900" lvl="2" marL="1371600" algn="l">
              <a:lnSpc>
                <a:spcPct val="90000"/>
              </a:lnSpc>
              <a:spcBef>
                <a:spcPts val="500"/>
              </a:spcBef>
              <a:spcAft>
                <a:spcPts val="0"/>
              </a:spcAft>
              <a:buClr>
                <a:schemeClr val="dk1"/>
              </a:buClr>
              <a:buSzPts val="1800"/>
              <a:buFont typeface="Play"/>
              <a:buAutoNum type="arabicPeriod"/>
              <a:defRPr sz="1800"/>
            </a:lvl3pPr>
            <a:lvl4pPr indent="-330200" lvl="3" marL="1828800" algn="l">
              <a:lnSpc>
                <a:spcPct val="90000"/>
              </a:lnSpc>
              <a:spcBef>
                <a:spcPts val="500"/>
              </a:spcBef>
              <a:spcAft>
                <a:spcPts val="0"/>
              </a:spcAft>
              <a:buClr>
                <a:schemeClr val="dk1"/>
              </a:buClr>
              <a:buSzPts val="1600"/>
              <a:buFont typeface="Play"/>
              <a:buAutoNum type="arabicPeriod"/>
              <a:defRPr sz="1600"/>
            </a:lvl4pPr>
            <a:lvl5pPr indent="-228600" lvl="4" marL="2286000" algn="l">
              <a:lnSpc>
                <a:spcPct val="90000"/>
              </a:lnSpc>
              <a:spcBef>
                <a:spcPts val="500"/>
              </a:spcBef>
              <a:spcAft>
                <a:spcPts val="0"/>
              </a:spcAft>
              <a:buClr>
                <a:schemeClr val="dk1"/>
              </a:buClr>
              <a:buSzPts val="1600"/>
              <a:buFont typeface="Play"/>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5"/>
          <p:cNvSpPr txBox="1"/>
          <p:nvPr>
            <p:ph type="title"/>
          </p:nvPr>
        </p:nvSpPr>
        <p:spPr>
          <a:xfrm>
            <a:off x="838200" y="747176"/>
            <a:ext cx="10515600" cy="9435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5"/>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5"/>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6"/>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6"/>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9" name="Shape 89"/>
        <p:cNvGrpSpPr/>
        <p:nvPr/>
      </p:nvGrpSpPr>
      <p:grpSpPr>
        <a:xfrm>
          <a:off x="0" y="0"/>
          <a:ext cx="0" cy="0"/>
          <a:chOff x="0" y="0"/>
          <a:chExt cx="0" cy="0"/>
        </a:xfrm>
      </p:grpSpPr>
      <p:sp>
        <p:nvSpPr>
          <p:cNvPr id="90" name="Google Shape;90;p17"/>
          <p:cNvSpPr txBox="1"/>
          <p:nvPr>
            <p:ph type="title"/>
          </p:nvPr>
        </p:nvSpPr>
        <p:spPr>
          <a:xfrm>
            <a:off x="839788" y="987425"/>
            <a:ext cx="3932237" cy="10155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sz="2800"/>
            </a:lvl1pPr>
            <a:lvl2pPr indent="-381000" lvl="1" marL="914400" algn="l">
              <a:lnSpc>
                <a:spcPct val="90000"/>
              </a:lnSpc>
              <a:spcBef>
                <a:spcPts val="500"/>
              </a:spcBef>
              <a:spcAft>
                <a:spcPts val="0"/>
              </a:spcAft>
              <a:buClr>
                <a:schemeClr val="accent1"/>
              </a:buClr>
              <a:buSzPts val="2400"/>
              <a:buChar char="•"/>
              <a:defRPr sz="2400"/>
            </a:lvl2pPr>
            <a:lvl3pPr indent="-355600" lvl="2" marL="1371600" algn="l">
              <a:lnSpc>
                <a:spcPct val="90000"/>
              </a:lnSpc>
              <a:spcBef>
                <a:spcPts val="500"/>
              </a:spcBef>
              <a:spcAft>
                <a:spcPts val="0"/>
              </a:spcAft>
              <a:buClr>
                <a:schemeClr val="dk1"/>
              </a:buClr>
              <a:buSzPts val="2000"/>
              <a:buChar char="•"/>
              <a:defRPr sz="2000"/>
            </a:lvl3pPr>
            <a:lvl4pPr indent="-342900" lvl="3" marL="1828800" algn="l">
              <a:lnSpc>
                <a:spcPct val="90000"/>
              </a:lnSpc>
              <a:spcBef>
                <a:spcPts val="500"/>
              </a:spcBef>
              <a:spcAft>
                <a:spcPts val="0"/>
              </a:spcAft>
              <a:buClr>
                <a:schemeClr val="dk1"/>
              </a:buClr>
              <a:buSzPts val="1800"/>
              <a:buChar char="•"/>
              <a:defRPr sz="1800"/>
            </a:lvl4pPr>
            <a:lvl5pPr indent="-342900" lvl="4" marL="2286000" algn="l">
              <a:lnSpc>
                <a:spcPct val="90000"/>
              </a:lnSpc>
              <a:spcBef>
                <a:spcPts val="500"/>
              </a:spcBef>
              <a:spcAft>
                <a:spcPts val="0"/>
              </a:spcAft>
              <a:buClr>
                <a:schemeClr val="dk1"/>
              </a:buClr>
              <a:buSzPts val="1800"/>
              <a:buChar char="•"/>
              <a:defRPr sz="18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2" name="Google Shape;92;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accent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3" name="Google Shape;93;p17"/>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7"/>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95" name="Shape 95"/>
        <p:cNvGrpSpPr/>
        <p:nvPr/>
      </p:nvGrpSpPr>
      <p:grpSpPr>
        <a:xfrm>
          <a:off x="0" y="0"/>
          <a:ext cx="0" cy="0"/>
          <a:chOff x="0" y="0"/>
          <a:chExt cx="0" cy="0"/>
        </a:xfrm>
      </p:grpSpPr>
      <p:sp>
        <p:nvSpPr>
          <p:cNvPr id="96" name="Google Shape;96;p18"/>
          <p:cNvSpPr/>
          <p:nvPr>
            <p:ph idx="2" type="pic"/>
          </p:nvPr>
        </p:nvSpPr>
        <p:spPr>
          <a:xfrm>
            <a:off x="5183188" y="987425"/>
            <a:ext cx="6172200" cy="4873625"/>
          </a:xfrm>
          <a:prstGeom prst="rect">
            <a:avLst/>
          </a:prstGeom>
          <a:noFill/>
          <a:ln>
            <a:noFill/>
          </a:ln>
        </p:spPr>
      </p:sp>
      <p:sp>
        <p:nvSpPr>
          <p:cNvPr id="97" name="Google Shape;97;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accent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8" name="Google Shape;98;p18"/>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8"/>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
        <p:nvSpPr>
          <p:cNvPr id="100" name="Google Shape;100;p18"/>
          <p:cNvSpPr txBox="1"/>
          <p:nvPr>
            <p:ph type="title"/>
          </p:nvPr>
        </p:nvSpPr>
        <p:spPr>
          <a:xfrm>
            <a:off x="839788" y="987425"/>
            <a:ext cx="3932237" cy="101554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1" name="Shape 101"/>
        <p:cNvGrpSpPr/>
        <p:nvPr/>
      </p:nvGrpSpPr>
      <p:grpSpPr>
        <a:xfrm>
          <a:off x="0" y="0"/>
          <a:ext cx="0" cy="0"/>
          <a:chOff x="0" y="0"/>
          <a:chExt cx="0" cy="0"/>
        </a:xfrm>
      </p:grpSpPr>
      <p:sp>
        <p:nvSpPr>
          <p:cNvPr id="102" name="Google Shape;102;p19"/>
          <p:cNvSpPr txBox="1"/>
          <p:nvPr>
            <p:ph type="title"/>
          </p:nvPr>
        </p:nvSpPr>
        <p:spPr>
          <a:xfrm>
            <a:off x="838200" y="747176"/>
            <a:ext cx="10515600" cy="9435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accent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9"/>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9"/>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6" name="Shape 106"/>
        <p:cNvGrpSpPr/>
        <p:nvPr/>
      </p:nvGrpSpPr>
      <p:grpSpPr>
        <a:xfrm>
          <a:off x="0" y="0"/>
          <a:ext cx="0" cy="0"/>
          <a:chOff x="0" y="0"/>
          <a:chExt cx="0" cy="0"/>
        </a:xfrm>
      </p:grpSpPr>
      <p:sp>
        <p:nvSpPr>
          <p:cNvPr id="107" name="Google Shape;107;p20"/>
          <p:cNvSpPr txBox="1"/>
          <p:nvPr>
            <p:ph type="title"/>
          </p:nvPr>
        </p:nvSpPr>
        <p:spPr>
          <a:xfrm rot="5400000">
            <a:off x="7342754" y="2165917"/>
            <a:ext cx="5393192"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0"/>
          <p:cNvSpPr txBox="1"/>
          <p:nvPr>
            <p:ph idx="1" type="body"/>
          </p:nvPr>
        </p:nvSpPr>
        <p:spPr>
          <a:xfrm rot="5400000">
            <a:off x="2008754" y="-386784"/>
            <a:ext cx="5393192"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accent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0"/>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0"/>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1" name="Shape 111"/>
        <p:cNvGrpSpPr/>
        <p:nvPr/>
      </p:nvGrpSpPr>
      <p:grpSpPr>
        <a:xfrm>
          <a:off x="0" y="0"/>
          <a:ext cx="0" cy="0"/>
          <a:chOff x="0" y="0"/>
          <a:chExt cx="0" cy="0"/>
        </a:xfrm>
      </p:grpSpPr>
      <p:sp>
        <p:nvSpPr>
          <p:cNvPr id="112" name="Google Shape;112;p21"/>
          <p:cNvSpPr txBox="1"/>
          <p:nvPr>
            <p:ph type="title"/>
          </p:nvPr>
        </p:nvSpPr>
        <p:spPr>
          <a:xfrm>
            <a:off x="838200" y="747176"/>
            <a:ext cx="10515600" cy="9435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1"/>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1"/>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lide">
  <p:cSld name="Basic slide">
    <p:bg>
      <p:bgPr>
        <a:solidFill>
          <a:schemeClr val="lt1"/>
        </a:solidFill>
      </p:bgPr>
    </p:bg>
    <p:spTree>
      <p:nvGrpSpPr>
        <p:cNvPr id="20" name="Shape 20"/>
        <p:cNvGrpSpPr/>
        <p:nvPr/>
      </p:nvGrpSpPr>
      <p:grpSpPr>
        <a:xfrm>
          <a:off x="0" y="0"/>
          <a:ext cx="0" cy="0"/>
          <a:chOff x="0" y="0"/>
          <a:chExt cx="0" cy="0"/>
        </a:xfrm>
      </p:grpSpPr>
      <p:sp>
        <p:nvSpPr>
          <p:cNvPr id="21" name="Google Shape;21;p7"/>
          <p:cNvSpPr txBox="1"/>
          <p:nvPr>
            <p:ph type="title"/>
          </p:nvPr>
        </p:nvSpPr>
        <p:spPr>
          <a:xfrm>
            <a:off x="838200" y="716899"/>
            <a:ext cx="10515600" cy="48838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495CE"/>
              </a:buClr>
              <a:buSzPts val="3600"/>
              <a:buFont typeface="Arial"/>
              <a:buNone/>
              <a:defRPr sz="3600">
                <a:solidFill>
                  <a:srgbClr val="1495C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7"/>
          <p:cNvSpPr txBox="1"/>
          <p:nvPr>
            <p:ph idx="1" type="body"/>
          </p:nvPr>
        </p:nvSpPr>
        <p:spPr>
          <a:xfrm>
            <a:off x="838200" y="2017643"/>
            <a:ext cx="10515600" cy="415932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929292"/>
              </a:buClr>
              <a:buSzPts val="2000"/>
              <a:buChar char="•"/>
              <a:defRPr sz="2000">
                <a:solidFill>
                  <a:srgbClr val="929292"/>
                </a:solidFill>
              </a:defRPr>
            </a:lvl1pPr>
            <a:lvl2pPr indent="-342900" lvl="1" marL="914400" algn="l">
              <a:lnSpc>
                <a:spcPct val="90000"/>
              </a:lnSpc>
              <a:spcBef>
                <a:spcPts val="500"/>
              </a:spcBef>
              <a:spcAft>
                <a:spcPts val="0"/>
              </a:spcAft>
              <a:buClr>
                <a:schemeClr val="accent1"/>
              </a:buClr>
              <a:buSzPts val="1800"/>
              <a:buChar char="•"/>
              <a:defRPr sz="1800"/>
            </a:lvl2pPr>
            <a:lvl3pPr indent="-330200" lvl="2" marL="1371600" algn="l">
              <a:lnSpc>
                <a:spcPct val="90000"/>
              </a:lnSpc>
              <a:spcBef>
                <a:spcPts val="500"/>
              </a:spcBef>
              <a:spcAft>
                <a:spcPts val="0"/>
              </a:spcAft>
              <a:buClr>
                <a:srgbClr val="0B4F65"/>
              </a:buClr>
              <a:buSzPts val="1600"/>
              <a:buChar char="•"/>
              <a:defRPr sz="1600">
                <a:solidFill>
                  <a:srgbClr val="0B4F65"/>
                </a:solidFill>
              </a:defRPr>
            </a:lvl3pPr>
            <a:lvl4pPr indent="-317500" lvl="3" marL="1828800" algn="l">
              <a:lnSpc>
                <a:spcPct val="90000"/>
              </a:lnSpc>
              <a:spcBef>
                <a:spcPts val="500"/>
              </a:spcBef>
              <a:spcAft>
                <a:spcPts val="0"/>
              </a:spcAft>
              <a:buClr>
                <a:srgbClr val="0B4F65"/>
              </a:buClr>
              <a:buSzPts val="1400"/>
              <a:buChar char="•"/>
              <a:defRPr sz="1400">
                <a:solidFill>
                  <a:srgbClr val="0B4F65"/>
                </a:solidFill>
              </a:defRPr>
            </a:lvl4pPr>
            <a:lvl5pPr indent="-317500" lvl="4" marL="2286000" algn="l">
              <a:lnSpc>
                <a:spcPct val="90000"/>
              </a:lnSpc>
              <a:spcBef>
                <a:spcPts val="500"/>
              </a:spcBef>
              <a:spcAft>
                <a:spcPts val="0"/>
              </a:spcAft>
              <a:buClr>
                <a:srgbClr val="0B4F65"/>
              </a:buClr>
              <a:buSzPts val="1400"/>
              <a:buChar char="•"/>
              <a:defRPr sz="1400">
                <a:solidFill>
                  <a:srgbClr val="0B4F65"/>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7"/>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
        <p:nvSpPr>
          <p:cNvPr id="25" name="Google Shape;25;p7"/>
          <p:cNvSpPr txBox="1"/>
          <p:nvPr>
            <p:ph idx="2" type="body"/>
          </p:nvPr>
        </p:nvSpPr>
        <p:spPr>
          <a:xfrm>
            <a:off x="838200" y="1335452"/>
            <a:ext cx="10515600" cy="360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lvl1pPr>
            <a:lvl2pPr indent="-330200" lvl="1" marL="914400" algn="l">
              <a:lnSpc>
                <a:spcPct val="90000"/>
              </a:lnSpc>
              <a:spcBef>
                <a:spcPts val="500"/>
              </a:spcBef>
              <a:spcAft>
                <a:spcPts val="0"/>
              </a:spcAft>
              <a:buClr>
                <a:schemeClr val="accent1"/>
              </a:buClr>
              <a:buSzPts val="1600"/>
              <a:buChar char="•"/>
              <a:defRPr sz="1600"/>
            </a:lvl2pPr>
            <a:lvl3pPr indent="-317500" lvl="2" marL="1371600" algn="l">
              <a:lnSpc>
                <a:spcPct val="90000"/>
              </a:lnSpc>
              <a:spcBef>
                <a:spcPts val="500"/>
              </a:spcBef>
              <a:spcAft>
                <a:spcPts val="0"/>
              </a:spcAft>
              <a:buClr>
                <a:schemeClr val="dk1"/>
              </a:buClr>
              <a:buSzPts val="1400"/>
              <a:buChar char="•"/>
              <a:defRPr sz="1400"/>
            </a:lvl3pPr>
            <a:lvl4pPr indent="-304800" lvl="3" marL="1828800" algn="l">
              <a:lnSpc>
                <a:spcPct val="90000"/>
              </a:lnSpc>
              <a:spcBef>
                <a:spcPts val="500"/>
              </a:spcBef>
              <a:spcAft>
                <a:spcPts val="0"/>
              </a:spcAft>
              <a:buClr>
                <a:schemeClr val="dk1"/>
              </a:buClr>
              <a:buSzPts val="1200"/>
              <a:buChar char="•"/>
              <a:defRPr sz="1200"/>
            </a:lvl4pPr>
            <a:lvl5pPr indent="-304800" lvl="4" marL="2286000" algn="l">
              <a:lnSpc>
                <a:spcPct val="9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6" name="Google Shape;26;p7"/>
          <p:cNvCxnSpPr/>
          <p:nvPr/>
        </p:nvCxnSpPr>
        <p:spPr>
          <a:xfrm>
            <a:off x="838200" y="1825625"/>
            <a:ext cx="105156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pic>
        <p:nvPicPr>
          <p:cNvPr id="28" name="Google Shape;28;p8"/>
          <p:cNvPicPr preferRelativeResize="0"/>
          <p:nvPr/>
        </p:nvPicPr>
        <p:blipFill rotWithShape="1">
          <a:blip r:embed="rId2">
            <a:alphaModFix/>
          </a:blip>
          <a:srcRect b="0" l="5556" r="5555" t="0"/>
          <a:stretch/>
        </p:blipFill>
        <p:spPr>
          <a:xfrm>
            <a:off x="-79022" y="-23030"/>
            <a:ext cx="12307200" cy="6922800"/>
          </a:xfrm>
          <a:prstGeom prst="rect">
            <a:avLst/>
          </a:prstGeom>
          <a:noFill/>
          <a:ln>
            <a:noFill/>
          </a:ln>
        </p:spPr>
      </p:pic>
      <p:sp>
        <p:nvSpPr>
          <p:cNvPr id="29" name="Google Shape;29;p8"/>
          <p:cNvSpPr txBox="1"/>
          <p:nvPr>
            <p:ph type="ctrTitle"/>
          </p:nvPr>
        </p:nvSpPr>
        <p:spPr>
          <a:xfrm>
            <a:off x="907340" y="3916994"/>
            <a:ext cx="9345370" cy="52582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8"/>
          <p:cNvSpPr txBox="1"/>
          <p:nvPr>
            <p:ph idx="1" type="subTitle"/>
          </p:nvPr>
        </p:nvSpPr>
        <p:spPr>
          <a:xfrm>
            <a:off x="907340" y="4535905"/>
            <a:ext cx="9102934" cy="129045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accent1"/>
              </a:buClr>
              <a:buSzPts val="2400"/>
              <a:buNone/>
              <a:defRPr sz="2400">
                <a:solidFill>
                  <a:schemeClr val="accent1"/>
                </a:solidFill>
              </a:defRPr>
            </a:lvl1pPr>
            <a:lvl2pPr lvl="1" algn="ctr">
              <a:lnSpc>
                <a:spcPct val="90000"/>
              </a:lnSpc>
              <a:spcBef>
                <a:spcPts val="500"/>
              </a:spcBef>
              <a:spcAft>
                <a:spcPts val="0"/>
              </a:spcAft>
              <a:buClr>
                <a:schemeClr val="accent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8"/>
          <p:cNvSpPr/>
          <p:nvPr/>
        </p:nvSpPr>
        <p:spPr>
          <a:xfrm>
            <a:off x="-79022" y="757990"/>
            <a:ext cx="12271023" cy="3561378"/>
          </a:xfrm>
          <a:custGeom>
            <a:rect b="b" l="l" r="r" t="t"/>
            <a:pathLst>
              <a:path extrusionOk="0" h="6324346" w="24384000">
                <a:moveTo>
                  <a:pt x="0" y="0"/>
                </a:moveTo>
                <a:lnTo>
                  <a:pt x="24384000" y="0"/>
                </a:lnTo>
                <a:lnTo>
                  <a:pt x="24384000" y="6324346"/>
                </a:lnTo>
                <a:lnTo>
                  <a:pt x="0" y="6324346"/>
                </a:lnTo>
                <a:close/>
              </a:path>
            </a:pathLst>
          </a:custGeom>
          <a:gradFill>
            <a:gsLst>
              <a:gs pos="0">
                <a:srgbClr val="000000">
                  <a:alpha val="0"/>
                </a:srgbClr>
              </a:gs>
              <a:gs pos="25000">
                <a:srgbClr val="000000">
                  <a:alpha val="14901"/>
                </a:srgbClr>
              </a:gs>
              <a:gs pos="50000">
                <a:srgbClr val="000000">
                  <a:alpha val="14901"/>
                </a:srgbClr>
              </a:gs>
              <a:gs pos="75000">
                <a:srgbClr val="000000">
                  <a:alpha val="29803"/>
                </a:srgbClr>
              </a:gs>
              <a:gs pos="100000">
                <a:srgbClr val="000000">
                  <a:alpha val="0"/>
                </a:srgbClr>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8"/>
          <p:cNvSpPr/>
          <p:nvPr/>
        </p:nvSpPr>
        <p:spPr>
          <a:xfrm>
            <a:off x="804471" y="1637042"/>
            <a:ext cx="6865059" cy="1939459"/>
          </a:xfrm>
          <a:custGeom>
            <a:rect b="b" l="l" r="r" t="t"/>
            <a:pathLst>
              <a:path extrusionOk="0" h="3434586" w="11604396">
                <a:moveTo>
                  <a:pt x="0" y="0"/>
                </a:moveTo>
                <a:lnTo>
                  <a:pt x="11604396" y="0"/>
                </a:lnTo>
                <a:lnTo>
                  <a:pt x="11604396" y="3434586"/>
                </a:lnTo>
                <a:lnTo>
                  <a:pt x="0" y="3434586"/>
                </a:lnTo>
                <a:lnTo>
                  <a:pt x="0" y="0"/>
                </a:lnTo>
                <a:close/>
              </a:path>
            </a:pathLst>
          </a:custGeom>
          <a:blipFill rotWithShape="1">
            <a:blip r:embed="rId3">
              <a:alphaModFix/>
            </a:blip>
            <a:stretch>
              <a:fillRect b="-3106" l="-8922" r="-70568" t="-310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 name="Google Shape;33;p8"/>
          <p:cNvSpPr txBox="1"/>
          <p:nvPr>
            <p:ph idx="10" type="dt"/>
          </p:nvPr>
        </p:nvSpPr>
        <p:spPr>
          <a:xfrm>
            <a:off x="907340" y="5904133"/>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lide 2" type="obj">
  <p:cSld name="OBJECT">
    <p:bg>
      <p:bgPr>
        <a:solidFill>
          <a:schemeClr val="dk1"/>
        </a:solid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838200" y="716899"/>
            <a:ext cx="10515600" cy="97378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accen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9"/>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
        <p:nvSpPr>
          <p:cNvPr id="39" name="Google Shape;39;p9"/>
          <p:cNvSpPr/>
          <p:nvPr/>
        </p:nvSpPr>
        <p:spPr>
          <a:xfrm>
            <a:off x="227047" y="296542"/>
            <a:ext cx="2111516" cy="160659"/>
          </a:xfrm>
          <a:custGeom>
            <a:rect b="b" l="l" r="r" t="t"/>
            <a:pathLst>
              <a:path extrusionOk="0" h="242231" w="3183607">
                <a:moveTo>
                  <a:pt x="0" y="0"/>
                </a:moveTo>
                <a:lnTo>
                  <a:pt x="3183607" y="0"/>
                </a:lnTo>
                <a:lnTo>
                  <a:pt x="3183607" y="242231"/>
                </a:lnTo>
                <a:lnTo>
                  <a:pt x="0" y="242231"/>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chapter slide 1">
  <p:cSld name="Heading chapter slide 1">
    <p:bg>
      <p:bgPr>
        <a:solidFill>
          <a:schemeClr val="dk1"/>
        </a:solidFill>
      </p:bgPr>
    </p:bg>
    <p:spTree>
      <p:nvGrpSpPr>
        <p:cNvPr id="40" name="Shape 40"/>
        <p:cNvGrpSpPr/>
        <p:nvPr/>
      </p:nvGrpSpPr>
      <p:grpSpPr>
        <a:xfrm>
          <a:off x="0" y="0"/>
          <a:ext cx="0" cy="0"/>
          <a:chOff x="0" y="0"/>
          <a:chExt cx="0" cy="0"/>
        </a:xfrm>
      </p:grpSpPr>
      <p:sp>
        <p:nvSpPr>
          <p:cNvPr id="41" name="Google Shape;41;p10"/>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
        <p:nvSpPr>
          <p:cNvPr id="42" name="Google Shape;42;p10"/>
          <p:cNvSpPr/>
          <p:nvPr/>
        </p:nvSpPr>
        <p:spPr>
          <a:xfrm>
            <a:off x="9135256" y="918973"/>
            <a:ext cx="2743200" cy="208722"/>
          </a:xfrm>
          <a:custGeom>
            <a:rect b="b" l="l" r="r" t="t"/>
            <a:pathLst>
              <a:path extrusionOk="0" h="242231" w="3183607">
                <a:moveTo>
                  <a:pt x="0" y="0"/>
                </a:moveTo>
                <a:lnTo>
                  <a:pt x="3183607" y="0"/>
                </a:lnTo>
                <a:lnTo>
                  <a:pt x="3183607" y="242231"/>
                </a:lnTo>
                <a:lnTo>
                  <a:pt x="0" y="242231"/>
                </a:ln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10"/>
          <p:cNvSpPr/>
          <p:nvPr/>
        </p:nvSpPr>
        <p:spPr>
          <a:xfrm>
            <a:off x="0" y="2783374"/>
            <a:ext cx="5413506" cy="2305984"/>
          </a:xfrm>
          <a:custGeom>
            <a:rect b="b" l="l" r="r" t="t"/>
            <a:pathLst>
              <a:path extrusionOk="0" h="4296748" w="9928734">
                <a:moveTo>
                  <a:pt x="0" y="0"/>
                </a:moveTo>
                <a:lnTo>
                  <a:pt x="9928734" y="0"/>
                </a:lnTo>
                <a:lnTo>
                  <a:pt x="9928734" y="4296748"/>
                </a:lnTo>
                <a:lnTo>
                  <a:pt x="0" y="4296748"/>
                </a:lnTo>
                <a:lnTo>
                  <a:pt x="0" y="0"/>
                </a:lnTo>
                <a:close/>
              </a:path>
            </a:pathLst>
          </a:custGeom>
          <a:blipFill rotWithShape="1">
            <a:blip r:embed="rId3">
              <a:alphaModFix/>
            </a:blip>
            <a:stretch>
              <a:fillRect b="0" l="-40303"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p10"/>
          <p:cNvSpPr txBox="1"/>
          <p:nvPr>
            <p:ph type="ctrTitle"/>
          </p:nvPr>
        </p:nvSpPr>
        <p:spPr>
          <a:xfrm>
            <a:off x="6298532" y="2830157"/>
            <a:ext cx="5579924" cy="947364"/>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5" name="Google Shape;45;p10"/>
          <p:cNvGrpSpPr/>
          <p:nvPr/>
        </p:nvGrpSpPr>
        <p:grpSpPr>
          <a:xfrm rot="10800000">
            <a:off x="5678970" y="6220046"/>
            <a:ext cx="6513030" cy="618094"/>
            <a:chOff x="-17929" y="1"/>
            <a:chExt cx="6864756" cy="1507492"/>
          </a:xfrm>
        </p:grpSpPr>
        <p:sp>
          <p:nvSpPr>
            <p:cNvPr id="46" name="Google Shape;46;p10"/>
            <p:cNvSpPr/>
            <p:nvPr/>
          </p:nvSpPr>
          <p:spPr>
            <a:xfrm rot="10800000">
              <a:off x="4511852" y="1"/>
              <a:ext cx="2334975" cy="1507492"/>
            </a:xfrm>
            <a:prstGeom prst="triangle">
              <a:avLst>
                <a:gd fmla="val 2592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 name="Google Shape;47;p10"/>
            <p:cNvSpPr/>
            <p:nvPr/>
          </p:nvSpPr>
          <p:spPr>
            <a:xfrm>
              <a:off x="-17929" y="1"/>
              <a:ext cx="6258308" cy="15074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48" name="Google Shape;48;p10"/>
          <p:cNvGrpSpPr/>
          <p:nvPr/>
        </p:nvGrpSpPr>
        <p:grpSpPr>
          <a:xfrm>
            <a:off x="0" y="-507"/>
            <a:ext cx="6513030" cy="618094"/>
            <a:chOff x="-17929" y="1"/>
            <a:chExt cx="6864756" cy="1507492"/>
          </a:xfrm>
        </p:grpSpPr>
        <p:sp>
          <p:nvSpPr>
            <p:cNvPr id="49" name="Google Shape;49;p10"/>
            <p:cNvSpPr/>
            <p:nvPr/>
          </p:nvSpPr>
          <p:spPr>
            <a:xfrm rot="10800000">
              <a:off x="4511852" y="1"/>
              <a:ext cx="2334975" cy="1507492"/>
            </a:xfrm>
            <a:prstGeom prst="triangle">
              <a:avLst>
                <a:gd fmla="val 2592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 name="Google Shape;50;p10"/>
            <p:cNvSpPr/>
            <p:nvPr/>
          </p:nvSpPr>
          <p:spPr>
            <a:xfrm>
              <a:off x="-17929" y="1"/>
              <a:ext cx="6258308" cy="15074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1" name="Google Shape;51;p10"/>
          <p:cNvSpPr txBox="1"/>
          <p:nvPr>
            <p:ph idx="1" type="body"/>
          </p:nvPr>
        </p:nvSpPr>
        <p:spPr>
          <a:xfrm>
            <a:off x="5037220" y="4010023"/>
            <a:ext cx="6841235" cy="1087976"/>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accent1"/>
              </a:buClr>
              <a:buSzPts val="2400"/>
              <a:buNone/>
              <a:defRPr sz="2400">
                <a:solidFill>
                  <a:schemeClr val="accen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chapter slide">
  <p:cSld name="Heading chapter slide">
    <p:bg>
      <p:bgPr>
        <a:solidFill>
          <a:schemeClr val="lt1"/>
        </a:solidFill>
      </p:bgPr>
    </p:bg>
    <p:spTree>
      <p:nvGrpSpPr>
        <p:cNvPr id="52" name="Shape 52"/>
        <p:cNvGrpSpPr/>
        <p:nvPr/>
      </p:nvGrpSpPr>
      <p:grpSpPr>
        <a:xfrm>
          <a:off x="0" y="0"/>
          <a:ext cx="0" cy="0"/>
          <a:chOff x="0" y="0"/>
          <a:chExt cx="0" cy="0"/>
        </a:xfrm>
      </p:grpSpPr>
      <p:sp>
        <p:nvSpPr>
          <p:cNvPr id="53" name="Google Shape;53;p11"/>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
        <p:nvSpPr>
          <p:cNvPr id="54" name="Google Shape;54;p11"/>
          <p:cNvSpPr txBox="1"/>
          <p:nvPr>
            <p:ph type="ctrTitle"/>
          </p:nvPr>
        </p:nvSpPr>
        <p:spPr>
          <a:xfrm>
            <a:off x="2536746" y="2811621"/>
            <a:ext cx="9320607" cy="1087975"/>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5" name="Google Shape;55;p11"/>
          <p:cNvGrpSpPr/>
          <p:nvPr/>
        </p:nvGrpSpPr>
        <p:grpSpPr>
          <a:xfrm rot="10800000">
            <a:off x="5678970" y="6220046"/>
            <a:ext cx="6513030" cy="618094"/>
            <a:chOff x="-17929" y="1"/>
            <a:chExt cx="6864756" cy="1507492"/>
          </a:xfrm>
        </p:grpSpPr>
        <p:sp>
          <p:nvSpPr>
            <p:cNvPr id="56" name="Google Shape;56;p11"/>
            <p:cNvSpPr/>
            <p:nvPr/>
          </p:nvSpPr>
          <p:spPr>
            <a:xfrm rot="10800000">
              <a:off x="4511852" y="1"/>
              <a:ext cx="2334975" cy="1507492"/>
            </a:xfrm>
            <a:prstGeom prst="triangle">
              <a:avLst>
                <a:gd fmla="val 2592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 name="Google Shape;57;p11"/>
            <p:cNvSpPr/>
            <p:nvPr/>
          </p:nvSpPr>
          <p:spPr>
            <a:xfrm>
              <a:off x="-17929" y="1"/>
              <a:ext cx="6258308" cy="15074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8" name="Google Shape;58;p11"/>
          <p:cNvGrpSpPr/>
          <p:nvPr/>
        </p:nvGrpSpPr>
        <p:grpSpPr>
          <a:xfrm>
            <a:off x="0" y="-507"/>
            <a:ext cx="6513030" cy="618094"/>
            <a:chOff x="-17929" y="1"/>
            <a:chExt cx="6864756" cy="1507492"/>
          </a:xfrm>
        </p:grpSpPr>
        <p:sp>
          <p:nvSpPr>
            <p:cNvPr id="59" name="Google Shape;59;p11"/>
            <p:cNvSpPr/>
            <p:nvPr/>
          </p:nvSpPr>
          <p:spPr>
            <a:xfrm rot="10800000">
              <a:off x="4511852" y="1"/>
              <a:ext cx="2334975" cy="1507492"/>
            </a:xfrm>
            <a:prstGeom prst="triangle">
              <a:avLst>
                <a:gd fmla="val 2592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11"/>
            <p:cNvSpPr/>
            <p:nvPr/>
          </p:nvSpPr>
          <p:spPr>
            <a:xfrm>
              <a:off x="-17929" y="1"/>
              <a:ext cx="6258308" cy="150749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Blue and black text on a black background&#10;&#10;Description automatically generated" id="61" name="Google Shape;61;p11"/>
          <p:cNvPicPr preferRelativeResize="0"/>
          <p:nvPr/>
        </p:nvPicPr>
        <p:blipFill rotWithShape="1">
          <a:blip r:embed="rId2">
            <a:alphaModFix/>
          </a:blip>
          <a:srcRect b="0" l="0" r="0" t="0"/>
          <a:stretch/>
        </p:blipFill>
        <p:spPr>
          <a:xfrm>
            <a:off x="9777316" y="820379"/>
            <a:ext cx="2196786" cy="382050"/>
          </a:xfrm>
          <a:prstGeom prst="rect">
            <a:avLst/>
          </a:prstGeom>
          <a:noFill/>
          <a:ln>
            <a:noFill/>
          </a:ln>
        </p:spPr>
      </p:pic>
      <p:sp>
        <p:nvSpPr>
          <p:cNvPr id="62" name="Google Shape;62;p11"/>
          <p:cNvSpPr txBox="1"/>
          <p:nvPr>
            <p:ph idx="1" type="body"/>
          </p:nvPr>
        </p:nvSpPr>
        <p:spPr>
          <a:xfrm>
            <a:off x="2536746" y="4010023"/>
            <a:ext cx="9341710" cy="1087976"/>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accent1"/>
              </a:buClr>
              <a:buSzPts val="2400"/>
              <a:buNone/>
              <a:defRPr sz="2400">
                <a:solidFill>
                  <a:schemeClr val="accent1"/>
                </a:solidFill>
              </a:defRPr>
            </a:lvl1pPr>
            <a:lvl2pPr indent="-228600" lvl="1" marL="914400" algn="l">
              <a:lnSpc>
                <a:spcPct val="90000"/>
              </a:lnSpc>
              <a:spcBef>
                <a:spcPts val="500"/>
              </a:spcBef>
              <a:spcAft>
                <a:spcPts val="0"/>
              </a:spcAft>
              <a:buClr>
                <a:srgbClr val="757990"/>
              </a:buClr>
              <a:buSzPts val="2000"/>
              <a:buNone/>
              <a:defRPr sz="2000">
                <a:solidFill>
                  <a:srgbClr val="757990"/>
                </a:solidFill>
              </a:defRPr>
            </a:lvl2pPr>
            <a:lvl3pPr indent="-228600" lvl="2" marL="1371600" algn="l">
              <a:lnSpc>
                <a:spcPct val="90000"/>
              </a:lnSpc>
              <a:spcBef>
                <a:spcPts val="500"/>
              </a:spcBef>
              <a:spcAft>
                <a:spcPts val="0"/>
              </a:spcAft>
              <a:buClr>
                <a:srgbClr val="757990"/>
              </a:buClr>
              <a:buSzPts val="1800"/>
              <a:buNone/>
              <a:defRPr sz="1800">
                <a:solidFill>
                  <a:srgbClr val="757990"/>
                </a:solidFill>
              </a:defRPr>
            </a:lvl3pPr>
            <a:lvl4pPr indent="-228600" lvl="3" marL="1828800" algn="l">
              <a:lnSpc>
                <a:spcPct val="90000"/>
              </a:lnSpc>
              <a:spcBef>
                <a:spcPts val="500"/>
              </a:spcBef>
              <a:spcAft>
                <a:spcPts val="0"/>
              </a:spcAft>
              <a:buClr>
                <a:srgbClr val="757990"/>
              </a:buClr>
              <a:buSzPts val="1600"/>
              <a:buNone/>
              <a:defRPr sz="1600">
                <a:solidFill>
                  <a:srgbClr val="757990"/>
                </a:solidFill>
              </a:defRPr>
            </a:lvl4pPr>
            <a:lvl5pPr indent="-228600" lvl="4" marL="2286000" algn="l">
              <a:lnSpc>
                <a:spcPct val="90000"/>
              </a:lnSpc>
              <a:spcBef>
                <a:spcPts val="500"/>
              </a:spcBef>
              <a:spcAft>
                <a:spcPts val="0"/>
              </a:spcAft>
              <a:buClr>
                <a:srgbClr val="757990"/>
              </a:buClr>
              <a:buSzPts val="1600"/>
              <a:buNone/>
              <a:defRPr sz="1600">
                <a:solidFill>
                  <a:srgbClr val="757990"/>
                </a:solidFill>
              </a:defRPr>
            </a:lvl5pPr>
            <a:lvl6pPr indent="-228600" lvl="5" marL="2743200" algn="l">
              <a:lnSpc>
                <a:spcPct val="90000"/>
              </a:lnSpc>
              <a:spcBef>
                <a:spcPts val="500"/>
              </a:spcBef>
              <a:spcAft>
                <a:spcPts val="0"/>
              </a:spcAft>
              <a:buClr>
                <a:srgbClr val="757990"/>
              </a:buClr>
              <a:buSzPts val="1600"/>
              <a:buNone/>
              <a:defRPr sz="1600">
                <a:solidFill>
                  <a:srgbClr val="757990"/>
                </a:solidFill>
              </a:defRPr>
            </a:lvl6pPr>
            <a:lvl7pPr indent="-228600" lvl="6" marL="3200400" algn="l">
              <a:lnSpc>
                <a:spcPct val="90000"/>
              </a:lnSpc>
              <a:spcBef>
                <a:spcPts val="500"/>
              </a:spcBef>
              <a:spcAft>
                <a:spcPts val="0"/>
              </a:spcAft>
              <a:buClr>
                <a:srgbClr val="757990"/>
              </a:buClr>
              <a:buSzPts val="1600"/>
              <a:buNone/>
              <a:defRPr sz="1600">
                <a:solidFill>
                  <a:srgbClr val="757990"/>
                </a:solidFill>
              </a:defRPr>
            </a:lvl7pPr>
            <a:lvl8pPr indent="-228600" lvl="7" marL="3657600" algn="l">
              <a:lnSpc>
                <a:spcPct val="90000"/>
              </a:lnSpc>
              <a:spcBef>
                <a:spcPts val="500"/>
              </a:spcBef>
              <a:spcAft>
                <a:spcPts val="0"/>
              </a:spcAft>
              <a:buClr>
                <a:srgbClr val="757990"/>
              </a:buClr>
              <a:buSzPts val="1600"/>
              <a:buNone/>
              <a:defRPr sz="1600">
                <a:solidFill>
                  <a:srgbClr val="757990"/>
                </a:solidFill>
              </a:defRPr>
            </a:lvl8pPr>
            <a:lvl9pPr indent="-228600" lvl="8" marL="4114800" algn="l">
              <a:lnSpc>
                <a:spcPct val="90000"/>
              </a:lnSpc>
              <a:spcBef>
                <a:spcPts val="500"/>
              </a:spcBef>
              <a:spcAft>
                <a:spcPts val="0"/>
              </a:spcAft>
              <a:buClr>
                <a:srgbClr val="757990"/>
              </a:buClr>
              <a:buSzPts val="1600"/>
              <a:buNone/>
              <a:defRPr sz="1600">
                <a:solidFill>
                  <a:srgbClr val="75799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400"/>
              <a:buFont typeface="Arial"/>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400"/>
              <a:buNone/>
              <a:defRPr sz="2400">
                <a:solidFill>
                  <a:schemeClr val="accent1"/>
                </a:solidFill>
              </a:defRPr>
            </a:lvl1pPr>
            <a:lvl2pPr indent="-228600" lvl="1" marL="914400" algn="l">
              <a:lnSpc>
                <a:spcPct val="90000"/>
              </a:lnSpc>
              <a:spcBef>
                <a:spcPts val="500"/>
              </a:spcBef>
              <a:spcAft>
                <a:spcPts val="0"/>
              </a:spcAft>
              <a:buClr>
                <a:srgbClr val="757990"/>
              </a:buClr>
              <a:buSzPts val="2000"/>
              <a:buNone/>
              <a:defRPr sz="2000">
                <a:solidFill>
                  <a:srgbClr val="757990"/>
                </a:solidFill>
              </a:defRPr>
            </a:lvl2pPr>
            <a:lvl3pPr indent="-228600" lvl="2" marL="1371600" algn="l">
              <a:lnSpc>
                <a:spcPct val="90000"/>
              </a:lnSpc>
              <a:spcBef>
                <a:spcPts val="500"/>
              </a:spcBef>
              <a:spcAft>
                <a:spcPts val="0"/>
              </a:spcAft>
              <a:buClr>
                <a:srgbClr val="757990"/>
              </a:buClr>
              <a:buSzPts val="1800"/>
              <a:buNone/>
              <a:defRPr sz="1800">
                <a:solidFill>
                  <a:srgbClr val="757990"/>
                </a:solidFill>
              </a:defRPr>
            </a:lvl3pPr>
            <a:lvl4pPr indent="-228600" lvl="3" marL="1828800" algn="l">
              <a:lnSpc>
                <a:spcPct val="90000"/>
              </a:lnSpc>
              <a:spcBef>
                <a:spcPts val="500"/>
              </a:spcBef>
              <a:spcAft>
                <a:spcPts val="0"/>
              </a:spcAft>
              <a:buClr>
                <a:srgbClr val="757990"/>
              </a:buClr>
              <a:buSzPts val="1600"/>
              <a:buNone/>
              <a:defRPr sz="1600">
                <a:solidFill>
                  <a:srgbClr val="757990"/>
                </a:solidFill>
              </a:defRPr>
            </a:lvl4pPr>
            <a:lvl5pPr indent="-228600" lvl="4" marL="2286000" algn="l">
              <a:lnSpc>
                <a:spcPct val="90000"/>
              </a:lnSpc>
              <a:spcBef>
                <a:spcPts val="500"/>
              </a:spcBef>
              <a:spcAft>
                <a:spcPts val="0"/>
              </a:spcAft>
              <a:buClr>
                <a:srgbClr val="757990"/>
              </a:buClr>
              <a:buSzPts val="1600"/>
              <a:buNone/>
              <a:defRPr sz="1600">
                <a:solidFill>
                  <a:srgbClr val="757990"/>
                </a:solidFill>
              </a:defRPr>
            </a:lvl5pPr>
            <a:lvl6pPr indent="-228600" lvl="5" marL="2743200" algn="l">
              <a:lnSpc>
                <a:spcPct val="90000"/>
              </a:lnSpc>
              <a:spcBef>
                <a:spcPts val="500"/>
              </a:spcBef>
              <a:spcAft>
                <a:spcPts val="0"/>
              </a:spcAft>
              <a:buClr>
                <a:srgbClr val="757990"/>
              </a:buClr>
              <a:buSzPts val="1600"/>
              <a:buNone/>
              <a:defRPr sz="1600">
                <a:solidFill>
                  <a:srgbClr val="757990"/>
                </a:solidFill>
              </a:defRPr>
            </a:lvl6pPr>
            <a:lvl7pPr indent="-228600" lvl="6" marL="3200400" algn="l">
              <a:lnSpc>
                <a:spcPct val="90000"/>
              </a:lnSpc>
              <a:spcBef>
                <a:spcPts val="500"/>
              </a:spcBef>
              <a:spcAft>
                <a:spcPts val="0"/>
              </a:spcAft>
              <a:buClr>
                <a:srgbClr val="757990"/>
              </a:buClr>
              <a:buSzPts val="1600"/>
              <a:buNone/>
              <a:defRPr sz="1600">
                <a:solidFill>
                  <a:srgbClr val="757990"/>
                </a:solidFill>
              </a:defRPr>
            </a:lvl7pPr>
            <a:lvl8pPr indent="-228600" lvl="7" marL="3657600" algn="l">
              <a:lnSpc>
                <a:spcPct val="90000"/>
              </a:lnSpc>
              <a:spcBef>
                <a:spcPts val="500"/>
              </a:spcBef>
              <a:spcAft>
                <a:spcPts val="0"/>
              </a:spcAft>
              <a:buClr>
                <a:srgbClr val="757990"/>
              </a:buClr>
              <a:buSzPts val="1600"/>
              <a:buNone/>
              <a:defRPr sz="1600">
                <a:solidFill>
                  <a:srgbClr val="757990"/>
                </a:solidFill>
              </a:defRPr>
            </a:lvl8pPr>
            <a:lvl9pPr indent="-228600" lvl="8" marL="4114800" algn="l">
              <a:lnSpc>
                <a:spcPct val="90000"/>
              </a:lnSpc>
              <a:spcBef>
                <a:spcPts val="500"/>
              </a:spcBef>
              <a:spcAft>
                <a:spcPts val="0"/>
              </a:spcAft>
              <a:buClr>
                <a:srgbClr val="757990"/>
              </a:buClr>
              <a:buSzPts val="1600"/>
              <a:buNone/>
              <a:defRPr sz="1600">
                <a:solidFill>
                  <a:srgbClr val="757990"/>
                </a:solidFill>
              </a:defRPr>
            </a:lvl9pPr>
          </a:lstStyle>
          <a:p/>
        </p:txBody>
      </p:sp>
      <p:sp>
        <p:nvSpPr>
          <p:cNvPr id="66" name="Google Shape;66;p12"/>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2"/>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13"/>
          <p:cNvSpPr txBox="1"/>
          <p:nvPr>
            <p:ph type="title"/>
          </p:nvPr>
        </p:nvSpPr>
        <p:spPr>
          <a:xfrm>
            <a:off x="838200" y="747176"/>
            <a:ext cx="10515600" cy="94351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accent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accent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3"/>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3"/>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14"/>
          <p:cNvSpPr txBox="1"/>
          <p:nvPr>
            <p:ph type="title"/>
          </p:nvPr>
        </p:nvSpPr>
        <p:spPr>
          <a:xfrm>
            <a:off x="839788" y="668337"/>
            <a:ext cx="10515600" cy="89535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387350" lvl="0" marL="457200" algn="l">
              <a:lnSpc>
                <a:spcPct val="90000"/>
              </a:lnSpc>
              <a:spcBef>
                <a:spcPts val="1000"/>
              </a:spcBef>
              <a:spcAft>
                <a:spcPts val="0"/>
              </a:spcAft>
              <a:buClr>
                <a:schemeClr val="accent1"/>
              </a:buClr>
              <a:buSzPts val="2500"/>
              <a:buChar char="•"/>
              <a:defRPr b="1" sz="2500">
                <a:solidFill>
                  <a:schemeClr val="accent1"/>
                </a:solidFill>
              </a:defRPr>
            </a:lvl1pPr>
            <a:lvl2pPr indent="-342900" lvl="1" marL="914400" algn="l">
              <a:lnSpc>
                <a:spcPct val="90000"/>
              </a:lnSpc>
              <a:spcBef>
                <a:spcPts val="500"/>
              </a:spcBef>
              <a:spcAft>
                <a:spcPts val="0"/>
              </a:spcAft>
              <a:buClr>
                <a:schemeClr val="accent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accent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accent1"/>
              </a:buClr>
              <a:buSzPts val="2500"/>
              <a:buNone/>
              <a:defRPr b="1" sz="2500">
                <a:solidFill>
                  <a:schemeClr val="accent1"/>
                </a:solidFill>
              </a:defRPr>
            </a:lvl1pPr>
            <a:lvl2pPr indent="-228600" lvl="1" marL="914400" algn="l">
              <a:lnSpc>
                <a:spcPct val="90000"/>
              </a:lnSpc>
              <a:spcBef>
                <a:spcPts val="500"/>
              </a:spcBef>
              <a:spcAft>
                <a:spcPts val="0"/>
              </a:spcAft>
              <a:buClr>
                <a:schemeClr val="accent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 name="Google Shape;79;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dk1"/>
              </a:buClr>
              <a:buSzPts val="2000"/>
              <a:buChar char="•"/>
              <a:defRPr sz="2000"/>
            </a:lvl1pPr>
            <a:lvl2pPr indent="-342900" lvl="1" marL="914400" algn="l">
              <a:lnSpc>
                <a:spcPct val="90000"/>
              </a:lnSpc>
              <a:spcBef>
                <a:spcPts val="500"/>
              </a:spcBef>
              <a:spcAft>
                <a:spcPts val="0"/>
              </a:spcAft>
              <a:buClr>
                <a:schemeClr val="accent1"/>
              </a:buClr>
              <a:buSzPts val="1800"/>
              <a:buChar char="•"/>
              <a:defRPr sz="1800"/>
            </a:lvl2pPr>
            <a:lvl3pPr indent="-330200" lvl="2" marL="1371600" algn="l">
              <a:lnSpc>
                <a:spcPct val="90000"/>
              </a:lnSpc>
              <a:spcBef>
                <a:spcPts val="500"/>
              </a:spcBef>
              <a:spcAft>
                <a:spcPts val="0"/>
              </a:spcAft>
              <a:buClr>
                <a:schemeClr val="dk1"/>
              </a:buClr>
              <a:buSzPts val="1600"/>
              <a:buChar char="•"/>
              <a:defRPr sz="1600"/>
            </a:lvl3pPr>
            <a:lvl4pPr indent="-317500" lvl="3" marL="1828800" algn="l">
              <a:lnSpc>
                <a:spcPct val="90000"/>
              </a:lnSpc>
              <a:spcBef>
                <a:spcPts val="500"/>
              </a:spcBef>
              <a:spcAft>
                <a:spcPts val="0"/>
              </a:spcAft>
              <a:buClr>
                <a:schemeClr val="dk1"/>
              </a:buClr>
              <a:buSzPts val="1400"/>
              <a:buChar char="•"/>
              <a:defRPr sz="1400"/>
            </a:lvl4pPr>
            <a:lvl5pPr indent="-317500" lvl="4" marL="2286000" algn="l">
              <a:lnSpc>
                <a:spcPct val="90000"/>
              </a:lnSpc>
              <a:spcBef>
                <a:spcPts val="5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4"/>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4"/>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7.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theme" Target="../theme/theme1.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5"/>
          <p:cNvPicPr preferRelativeResize="0"/>
          <p:nvPr/>
        </p:nvPicPr>
        <p:blipFill rotWithShape="1">
          <a:blip r:embed="rId1">
            <a:alphaModFix/>
          </a:blip>
          <a:srcRect b="62318" l="285" r="4202" t="0"/>
          <a:stretch/>
        </p:blipFill>
        <p:spPr>
          <a:xfrm>
            <a:off x="0" y="6408581"/>
            <a:ext cx="12196548" cy="460708"/>
          </a:xfrm>
          <a:prstGeom prst="rect">
            <a:avLst/>
          </a:prstGeom>
          <a:noFill/>
          <a:ln>
            <a:noFill/>
          </a:ln>
        </p:spPr>
      </p:pic>
      <p:sp>
        <p:nvSpPr>
          <p:cNvPr id="7" name="Google Shape;7;p5"/>
          <p:cNvSpPr txBox="1"/>
          <p:nvPr>
            <p:ph type="title"/>
          </p:nvPr>
        </p:nvSpPr>
        <p:spPr>
          <a:xfrm>
            <a:off x="838200" y="747176"/>
            <a:ext cx="10515600" cy="94351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accent1"/>
              </a:buClr>
              <a:buSzPts val="2400"/>
              <a:buFont typeface="Arial"/>
              <a:buChar char="•"/>
              <a:defRPr b="0" i="0" sz="2400" u="none" cap="none" strike="noStrike">
                <a:solidFill>
                  <a:schemeClr val="accent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5"/>
          <p:cNvSpPr txBox="1"/>
          <p:nvPr>
            <p:ph idx="10" type="dt"/>
          </p:nvPr>
        </p:nvSpPr>
        <p:spPr>
          <a:xfrm>
            <a:off x="838200" y="6307136"/>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99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5"/>
          <p:cNvSpPr txBox="1"/>
          <p:nvPr>
            <p:ph idx="12" type="sldNum"/>
          </p:nvPr>
        </p:nvSpPr>
        <p:spPr>
          <a:xfrm>
            <a:off x="9135256" y="247114"/>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990"/>
                </a:solidFill>
                <a:latin typeface="Arial"/>
                <a:ea typeface="Arial"/>
                <a:cs typeface="Arial"/>
                <a:sym typeface="Arial"/>
              </a:defRPr>
            </a:lvl1pPr>
            <a:lvl2pPr indent="0" lvl="1" marL="0" marR="0" rtl="0" algn="r">
              <a:spcBef>
                <a:spcPts val="0"/>
              </a:spcBef>
              <a:buNone/>
              <a:defRPr b="0" i="0" sz="1200" u="none" cap="none" strike="noStrike">
                <a:solidFill>
                  <a:srgbClr val="757990"/>
                </a:solidFill>
                <a:latin typeface="Arial"/>
                <a:ea typeface="Arial"/>
                <a:cs typeface="Arial"/>
                <a:sym typeface="Arial"/>
              </a:defRPr>
            </a:lvl2pPr>
            <a:lvl3pPr indent="0" lvl="2" marL="0" marR="0" rtl="0" algn="r">
              <a:spcBef>
                <a:spcPts val="0"/>
              </a:spcBef>
              <a:buNone/>
              <a:defRPr b="0" i="0" sz="1200" u="none" cap="none" strike="noStrike">
                <a:solidFill>
                  <a:srgbClr val="757990"/>
                </a:solidFill>
                <a:latin typeface="Arial"/>
                <a:ea typeface="Arial"/>
                <a:cs typeface="Arial"/>
                <a:sym typeface="Arial"/>
              </a:defRPr>
            </a:lvl3pPr>
            <a:lvl4pPr indent="0" lvl="3" marL="0" marR="0" rtl="0" algn="r">
              <a:spcBef>
                <a:spcPts val="0"/>
              </a:spcBef>
              <a:buNone/>
              <a:defRPr b="0" i="0" sz="1200" u="none" cap="none" strike="noStrike">
                <a:solidFill>
                  <a:srgbClr val="757990"/>
                </a:solidFill>
                <a:latin typeface="Arial"/>
                <a:ea typeface="Arial"/>
                <a:cs typeface="Arial"/>
                <a:sym typeface="Arial"/>
              </a:defRPr>
            </a:lvl4pPr>
            <a:lvl5pPr indent="0" lvl="4" marL="0" marR="0" rtl="0" algn="r">
              <a:spcBef>
                <a:spcPts val="0"/>
              </a:spcBef>
              <a:buNone/>
              <a:defRPr b="0" i="0" sz="1200" u="none" cap="none" strike="noStrike">
                <a:solidFill>
                  <a:srgbClr val="757990"/>
                </a:solidFill>
                <a:latin typeface="Arial"/>
                <a:ea typeface="Arial"/>
                <a:cs typeface="Arial"/>
                <a:sym typeface="Arial"/>
              </a:defRPr>
            </a:lvl5pPr>
            <a:lvl6pPr indent="0" lvl="5" marL="0" marR="0" rtl="0" algn="r">
              <a:spcBef>
                <a:spcPts val="0"/>
              </a:spcBef>
              <a:buNone/>
              <a:defRPr b="0" i="0" sz="1200" u="none" cap="none" strike="noStrike">
                <a:solidFill>
                  <a:srgbClr val="757990"/>
                </a:solidFill>
                <a:latin typeface="Arial"/>
                <a:ea typeface="Arial"/>
                <a:cs typeface="Arial"/>
                <a:sym typeface="Arial"/>
              </a:defRPr>
            </a:lvl6pPr>
            <a:lvl7pPr indent="0" lvl="6" marL="0" marR="0" rtl="0" algn="r">
              <a:spcBef>
                <a:spcPts val="0"/>
              </a:spcBef>
              <a:buNone/>
              <a:defRPr b="0" i="0" sz="1200" u="none" cap="none" strike="noStrike">
                <a:solidFill>
                  <a:srgbClr val="757990"/>
                </a:solidFill>
                <a:latin typeface="Arial"/>
                <a:ea typeface="Arial"/>
                <a:cs typeface="Arial"/>
                <a:sym typeface="Arial"/>
              </a:defRPr>
            </a:lvl7pPr>
            <a:lvl8pPr indent="0" lvl="7" marL="0" marR="0" rtl="0" algn="r">
              <a:spcBef>
                <a:spcPts val="0"/>
              </a:spcBef>
              <a:buNone/>
              <a:defRPr b="0" i="0" sz="1200" u="none" cap="none" strike="noStrike">
                <a:solidFill>
                  <a:srgbClr val="757990"/>
                </a:solidFill>
                <a:latin typeface="Arial"/>
                <a:ea typeface="Arial"/>
                <a:cs typeface="Arial"/>
                <a:sym typeface="Arial"/>
              </a:defRPr>
            </a:lvl8pPr>
            <a:lvl9pPr indent="0" lvl="8" marL="0" marR="0" rtl="0" algn="r">
              <a:spcBef>
                <a:spcPts val="0"/>
              </a:spcBef>
              <a:buNone/>
              <a:defRPr b="0" i="0" sz="1200" u="none" cap="none" strike="noStrike">
                <a:solidFill>
                  <a:srgbClr val="75799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pic>
        <p:nvPicPr>
          <p:cNvPr descr="Blue and black text on a black background&#10;&#10;Description automatically generated" id="11" name="Google Shape;11;p5"/>
          <p:cNvPicPr preferRelativeResize="0"/>
          <p:nvPr/>
        </p:nvPicPr>
        <p:blipFill rotWithShape="1">
          <a:blip r:embed="rId2">
            <a:alphaModFix/>
          </a:blip>
          <a:srcRect b="0" l="0" r="0" t="0"/>
          <a:stretch/>
        </p:blipFill>
        <p:spPr>
          <a:xfrm>
            <a:off x="126689" y="185739"/>
            <a:ext cx="2196786" cy="382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0" Type="http://schemas.openxmlformats.org/officeDocument/2006/relationships/hyperlink" Target="https://doi.org/10.1186/s44330-024-00004-5"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5.png"/><Relationship Id="rId9"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35.png"/><Relationship Id="rId5" Type="http://schemas.openxmlformats.org/officeDocument/2006/relationships/image" Target="../media/image50.png"/><Relationship Id="rId6" Type="http://schemas.openxmlformats.org/officeDocument/2006/relationships/image" Target="../media/image39.png"/><Relationship Id="rId7" Type="http://schemas.openxmlformats.org/officeDocument/2006/relationships/image" Target="../media/image63.png"/><Relationship Id="rId8"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5.png"/><Relationship Id="rId9"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5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4.png"/><Relationship Id="rId7"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49.png"/><Relationship Id="rId7" Type="http://schemas.openxmlformats.org/officeDocument/2006/relationships/image" Target="../media/image56.png"/><Relationship Id="rId8"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49.png"/><Relationship Id="rId7" Type="http://schemas.openxmlformats.org/officeDocument/2006/relationships/image" Target="../media/image56.png"/><Relationship Id="rId8"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6.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image" Target="../media/image67.png"/></Relationships>
</file>

<file path=ppt/slides/_rels/slide5.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3.png"/><Relationship Id="rId13" Type="http://schemas.openxmlformats.org/officeDocument/2006/relationships/image" Target="../media/image57.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20.png"/><Relationship Id="rId15" Type="http://schemas.openxmlformats.org/officeDocument/2006/relationships/hyperlink" Target="https://doi.org/10.1186/s44330-024-00004-5" TargetMode="External"/><Relationship Id="rId14" Type="http://schemas.openxmlformats.org/officeDocument/2006/relationships/image" Target="../media/image22.png"/><Relationship Id="rId16" Type="http://schemas.openxmlformats.org/officeDocument/2006/relationships/hyperlink" Target="https://doi.org/10.1093/bib/bbab460" TargetMode="External"/><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21.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ctrTitle"/>
          </p:nvPr>
        </p:nvSpPr>
        <p:spPr>
          <a:xfrm>
            <a:off x="907340" y="3916994"/>
            <a:ext cx="9345370" cy="52582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80"/>
              <a:buFont typeface="Arial"/>
              <a:buNone/>
            </a:pPr>
            <a:r>
              <a:rPr lang="de-DE" sz="3680">
                <a:latin typeface="Play"/>
                <a:ea typeface="Play"/>
                <a:cs typeface="Play"/>
                <a:sym typeface="Play"/>
              </a:rPr>
              <a:t>Machine Learning Meets Omics: Explainable AI Strategies for Omics Data Analysis</a:t>
            </a:r>
            <a:endParaRPr sz="3680">
              <a:latin typeface="Play"/>
              <a:ea typeface="Play"/>
              <a:cs typeface="Play"/>
              <a:sym typeface="Play"/>
            </a:endParaRPr>
          </a:p>
        </p:txBody>
      </p:sp>
      <p:sp>
        <p:nvSpPr>
          <p:cNvPr id="120" name="Google Shape;120;p4"/>
          <p:cNvSpPr txBox="1"/>
          <p:nvPr>
            <p:ph idx="1" type="subTitle"/>
          </p:nvPr>
        </p:nvSpPr>
        <p:spPr>
          <a:xfrm>
            <a:off x="907340" y="5297905"/>
            <a:ext cx="9102900" cy="129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2400"/>
              <a:buNone/>
            </a:pPr>
            <a:r>
              <a:rPr lang="de-DE">
                <a:latin typeface="Play"/>
                <a:ea typeface="Play"/>
                <a:cs typeface="Play"/>
                <a:sym typeface="Play"/>
              </a:rPr>
              <a:t>Helmholtz AI &amp; Helmholtz Munich @ ECCB 2024</a:t>
            </a:r>
            <a:endParaRPr>
              <a:latin typeface="Play"/>
              <a:ea typeface="Play"/>
              <a:cs typeface="Play"/>
              <a:sym typeface="Play"/>
            </a:endParaRPr>
          </a:p>
          <a:p>
            <a:pPr indent="0" lvl="0" marL="0" rtl="0" algn="l">
              <a:lnSpc>
                <a:spcPct val="90000"/>
              </a:lnSpc>
              <a:spcBef>
                <a:spcPts val="0"/>
              </a:spcBef>
              <a:spcAft>
                <a:spcPts val="0"/>
              </a:spcAft>
              <a:buClr>
                <a:schemeClr val="accent1"/>
              </a:buClr>
              <a:buSzPts val="2400"/>
              <a:buNone/>
            </a:pPr>
            <a:r>
              <a:rPr lang="de-DE">
                <a:latin typeface="Play"/>
                <a:ea typeface="Play"/>
                <a:cs typeface="Play"/>
                <a:sym typeface="Play"/>
              </a:rPr>
              <a:t>17.09.2024</a:t>
            </a:r>
            <a:endParaRPr>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ff36fa939d_0_100"/>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288" name="Google Shape;288;g2ff36fa939d_0_100"/>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Terminology</a:t>
            </a:r>
            <a:endParaRPr>
              <a:latin typeface="Play"/>
              <a:ea typeface="Play"/>
              <a:cs typeface="Play"/>
              <a:sym typeface="Play"/>
            </a:endParaRPr>
          </a:p>
        </p:txBody>
      </p:sp>
      <p:sp>
        <p:nvSpPr>
          <p:cNvPr id="289" name="Google Shape;289;g2ff36fa939d_0_100"/>
          <p:cNvSpPr txBox="1"/>
          <p:nvPr/>
        </p:nvSpPr>
        <p:spPr>
          <a:xfrm>
            <a:off x="636113" y="5936275"/>
            <a:ext cx="1092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2000">
                <a:solidFill>
                  <a:srgbClr val="7F7F7F"/>
                </a:solidFill>
                <a:latin typeface="Avenir"/>
                <a:ea typeface="Avenir"/>
                <a:cs typeface="Avenir"/>
                <a:sym typeface="Avenir"/>
              </a:rPr>
              <a:t>In this course, we will focus only on</a:t>
            </a:r>
            <a:r>
              <a:rPr lang="de-DE" sz="2000">
                <a:solidFill>
                  <a:srgbClr val="0A2D6E"/>
                </a:solidFill>
                <a:latin typeface="Avenir"/>
                <a:ea typeface="Avenir"/>
                <a:cs typeface="Avenir"/>
                <a:sym typeface="Avenir"/>
              </a:rPr>
              <a:t> </a:t>
            </a:r>
            <a:r>
              <a:rPr b="1" lang="de-DE" sz="2000">
                <a:solidFill>
                  <a:srgbClr val="0A2D6E"/>
                </a:solidFill>
                <a:latin typeface="Avenir"/>
                <a:ea typeface="Avenir"/>
                <a:cs typeface="Avenir"/>
                <a:sym typeface="Avenir"/>
              </a:rPr>
              <a:t>eXplainable Artificial Intelligence </a:t>
            </a:r>
            <a:r>
              <a:rPr b="1" lang="de-DE" sz="2000">
                <a:solidFill>
                  <a:srgbClr val="808080"/>
                </a:solidFill>
                <a:latin typeface="Avenir"/>
                <a:ea typeface="Avenir"/>
                <a:cs typeface="Avenir"/>
                <a:sym typeface="Avenir"/>
              </a:rPr>
              <a:t>(XAI)</a:t>
            </a:r>
            <a:r>
              <a:rPr lang="de-DE" sz="2000">
                <a:solidFill>
                  <a:srgbClr val="808080"/>
                </a:solidFill>
                <a:latin typeface="Avenir"/>
                <a:ea typeface="Avenir"/>
                <a:cs typeface="Avenir"/>
                <a:sym typeface="Avenir"/>
              </a:rPr>
              <a:t>.</a:t>
            </a:r>
            <a:endParaRPr sz="2000">
              <a:solidFill>
                <a:srgbClr val="808080"/>
              </a:solidFill>
              <a:latin typeface="Avenir"/>
              <a:ea typeface="Avenir"/>
              <a:cs typeface="Avenir"/>
              <a:sym typeface="Avenir"/>
            </a:endParaRPr>
          </a:p>
        </p:txBody>
      </p:sp>
      <p:sp>
        <p:nvSpPr>
          <p:cNvPr id="290" name="Google Shape;290;g2ff36fa939d_0_100"/>
          <p:cNvSpPr txBox="1"/>
          <p:nvPr/>
        </p:nvSpPr>
        <p:spPr>
          <a:xfrm>
            <a:off x="480313" y="2051513"/>
            <a:ext cx="5217000" cy="196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de-DE" sz="2400">
                <a:solidFill>
                  <a:srgbClr val="0A2D6E"/>
                </a:solidFill>
                <a:latin typeface="Play"/>
                <a:ea typeface="Play"/>
                <a:cs typeface="Play"/>
                <a:sym typeface="Play"/>
              </a:rPr>
              <a:t>Interpretability</a:t>
            </a:r>
            <a:endParaRPr sz="2400">
              <a:solidFill>
                <a:srgbClr val="0A2D6E"/>
              </a:solidFill>
              <a:latin typeface="Play"/>
              <a:ea typeface="Play"/>
              <a:cs typeface="Play"/>
              <a:sym typeface="Play"/>
            </a:endParaRPr>
          </a:p>
          <a:p>
            <a:pPr indent="0" lvl="0" marL="0" rtl="0" algn="just">
              <a:lnSpc>
                <a:spcPct val="100000"/>
              </a:lnSpc>
              <a:spcBef>
                <a:spcPts val="0"/>
              </a:spcBef>
              <a:spcAft>
                <a:spcPts val="0"/>
              </a:spcAft>
              <a:buNone/>
            </a:pPr>
            <a:r>
              <a:rPr lang="de-DE" sz="2200">
                <a:solidFill>
                  <a:srgbClr val="7F7F7F"/>
                </a:solidFill>
                <a:latin typeface="Avenir"/>
                <a:ea typeface="Avenir"/>
                <a:cs typeface="Avenir"/>
                <a:sym typeface="Avenir"/>
              </a:rPr>
              <a:t>Understand exactly why and how the model is generating predictions by observing the inner mechanics of the AI/ML method.</a:t>
            </a:r>
            <a:endParaRPr b="1" sz="2200">
              <a:solidFill>
                <a:srgbClr val="7F7F7F"/>
              </a:solidFill>
              <a:latin typeface="Avenir"/>
              <a:ea typeface="Avenir"/>
              <a:cs typeface="Avenir"/>
              <a:sym typeface="Avenir"/>
            </a:endParaRPr>
          </a:p>
        </p:txBody>
      </p:sp>
      <p:sp>
        <p:nvSpPr>
          <p:cNvPr id="291" name="Google Shape;291;g2ff36fa939d_0_100"/>
          <p:cNvSpPr txBox="1"/>
          <p:nvPr/>
        </p:nvSpPr>
        <p:spPr>
          <a:xfrm>
            <a:off x="6494688" y="2051525"/>
            <a:ext cx="5217000" cy="1625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de-DE" sz="2400">
                <a:solidFill>
                  <a:srgbClr val="0A2D6E"/>
                </a:solidFill>
                <a:latin typeface="Play"/>
                <a:ea typeface="Play"/>
                <a:cs typeface="Play"/>
                <a:sym typeface="Play"/>
              </a:rPr>
              <a:t>Explainability</a:t>
            </a:r>
            <a:endParaRPr sz="2400">
              <a:solidFill>
                <a:srgbClr val="0A2D6E"/>
              </a:solidFill>
              <a:latin typeface="Play"/>
              <a:ea typeface="Play"/>
              <a:cs typeface="Play"/>
              <a:sym typeface="Play"/>
            </a:endParaRPr>
          </a:p>
          <a:p>
            <a:pPr indent="0" lvl="0" marL="0" rtl="0" algn="just">
              <a:spcBef>
                <a:spcPts val="0"/>
              </a:spcBef>
              <a:spcAft>
                <a:spcPts val="0"/>
              </a:spcAft>
              <a:buNone/>
            </a:pPr>
            <a:r>
              <a:rPr lang="de-DE" sz="2200">
                <a:solidFill>
                  <a:srgbClr val="7F7F7F"/>
                </a:solidFill>
                <a:latin typeface="Avenir"/>
                <a:ea typeface="Avenir"/>
                <a:cs typeface="Avenir"/>
                <a:sym typeface="Avenir"/>
              </a:rPr>
              <a:t>Focus on the decision-making process and try to  explain the behaviour in human understandable terms.</a:t>
            </a:r>
            <a:endParaRPr b="1" sz="2200">
              <a:solidFill>
                <a:srgbClr val="7F7F7F"/>
              </a:solidFill>
              <a:latin typeface="Avenir"/>
              <a:ea typeface="Avenir"/>
              <a:cs typeface="Avenir"/>
              <a:sym typeface="Avenir"/>
            </a:endParaRPr>
          </a:p>
        </p:txBody>
      </p:sp>
      <p:pic>
        <p:nvPicPr>
          <p:cNvPr id="292" name="Google Shape;292;g2ff36fa939d_0_100"/>
          <p:cNvPicPr preferRelativeResize="0"/>
          <p:nvPr/>
        </p:nvPicPr>
        <p:blipFill>
          <a:blip r:embed="rId3">
            <a:alphaModFix/>
          </a:blip>
          <a:stretch>
            <a:fillRect/>
          </a:stretch>
        </p:blipFill>
        <p:spPr>
          <a:xfrm>
            <a:off x="8186200" y="4021613"/>
            <a:ext cx="1833976" cy="1838464"/>
          </a:xfrm>
          <a:prstGeom prst="rect">
            <a:avLst/>
          </a:prstGeom>
          <a:noFill/>
          <a:ln>
            <a:noFill/>
          </a:ln>
        </p:spPr>
      </p:pic>
      <p:pic>
        <p:nvPicPr>
          <p:cNvPr id="293" name="Google Shape;293;g2ff36fa939d_0_100"/>
          <p:cNvPicPr preferRelativeResize="0"/>
          <p:nvPr/>
        </p:nvPicPr>
        <p:blipFill>
          <a:blip r:embed="rId4">
            <a:alphaModFix/>
          </a:blip>
          <a:stretch>
            <a:fillRect/>
          </a:stretch>
        </p:blipFill>
        <p:spPr>
          <a:xfrm>
            <a:off x="2171813" y="4021613"/>
            <a:ext cx="1833976" cy="18384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ff36fa939d_0_112"/>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299" name="Google Shape;299;g2ff36fa939d_0_112"/>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Why is explainability important?</a:t>
            </a:r>
            <a:endParaRPr>
              <a:latin typeface="Play"/>
              <a:ea typeface="Play"/>
              <a:cs typeface="Play"/>
              <a:sym typeface="Play"/>
            </a:endParaRPr>
          </a:p>
        </p:txBody>
      </p:sp>
      <p:pic>
        <p:nvPicPr>
          <p:cNvPr id="300" name="Google Shape;300;g2ff36fa939d_0_112"/>
          <p:cNvPicPr preferRelativeResize="0"/>
          <p:nvPr/>
        </p:nvPicPr>
        <p:blipFill>
          <a:blip r:embed="rId3">
            <a:alphaModFix/>
          </a:blip>
          <a:stretch>
            <a:fillRect/>
          </a:stretch>
        </p:blipFill>
        <p:spPr>
          <a:xfrm>
            <a:off x="616050" y="3017575"/>
            <a:ext cx="10959901" cy="2609967"/>
          </a:xfrm>
          <a:prstGeom prst="rect">
            <a:avLst/>
          </a:prstGeom>
          <a:noFill/>
          <a:ln>
            <a:noFill/>
          </a:ln>
        </p:spPr>
      </p:pic>
      <p:sp>
        <p:nvSpPr>
          <p:cNvPr id="301" name="Google Shape;301;g2ff36fa939d_0_112"/>
          <p:cNvSpPr txBox="1"/>
          <p:nvPr/>
        </p:nvSpPr>
        <p:spPr>
          <a:xfrm>
            <a:off x="616046" y="2277175"/>
            <a:ext cx="109599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de-DE" sz="2200" u="none" cap="none" strike="noStrike">
                <a:solidFill>
                  <a:srgbClr val="7F7F7F"/>
                </a:solidFill>
                <a:latin typeface="Avenir"/>
                <a:ea typeface="Avenir"/>
                <a:cs typeface="Avenir"/>
                <a:sym typeface="Avenir"/>
              </a:rPr>
              <a:t>Google Trends Popularity Index of the term </a:t>
            </a:r>
            <a:r>
              <a:rPr b="0" i="0" lang="de-DE" sz="2200" u="none" cap="none" strike="noStrike">
                <a:solidFill>
                  <a:schemeClr val="dk1"/>
                </a:solidFill>
                <a:latin typeface="Avenir"/>
                <a:ea typeface="Avenir"/>
                <a:cs typeface="Avenir"/>
                <a:sym typeface="Avenir"/>
              </a:rPr>
              <a:t>"</a:t>
            </a:r>
            <a:r>
              <a:rPr b="0" lang="de-DE" sz="2200" u="none" cap="none" strike="noStrike">
                <a:solidFill>
                  <a:schemeClr val="dk1"/>
                </a:solidFill>
                <a:latin typeface="Avenir"/>
                <a:ea typeface="Avenir"/>
                <a:cs typeface="Avenir"/>
                <a:sym typeface="Avenir"/>
              </a:rPr>
              <a:t>Explainable AI</a:t>
            </a:r>
            <a:r>
              <a:rPr b="0" lang="de-DE" sz="2200" u="none" cap="none" strike="noStrike">
                <a:solidFill>
                  <a:schemeClr val="dk1"/>
                </a:solidFill>
                <a:latin typeface="Avenir"/>
                <a:ea typeface="Avenir"/>
                <a:cs typeface="Avenir"/>
                <a:sym typeface="Avenir"/>
              </a:rPr>
              <a:t>"</a:t>
            </a:r>
            <a:r>
              <a:rPr b="0" i="0" lang="de-DE" sz="2200" u="none" cap="none" strike="noStrike">
                <a:solidFill>
                  <a:srgbClr val="005AA0"/>
                </a:solidFill>
                <a:latin typeface="Avenir"/>
                <a:ea typeface="Avenir"/>
                <a:cs typeface="Avenir"/>
                <a:sym typeface="Avenir"/>
              </a:rPr>
              <a:t> </a:t>
            </a:r>
            <a:r>
              <a:rPr b="0" i="0" lang="de-DE" sz="2200" u="none" cap="none" strike="noStrike">
                <a:solidFill>
                  <a:srgbClr val="7F7F7F"/>
                </a:solidFill>
                <a:latin typeface="Avenir"/>
                <a:ea typeface="Avenir"/>
                <a:cs typeface="Avenir"/>
                <a:sym typeface="Avenir"/>
              </a:rPr>
              <a:t>over the last ten years (201</a:t>
            </a:r>
            <a:r>
              <a:rPr lang="de-DE" sz="2200">
                <a:solidFill>
                  <a:srgbClr val="7F7F7F"/>
                </a:solidFill>
                <a:latin typeface="Avenir"/>
                <a:ea typeface="Avenir"/>
                <a:cs typeface="Avenir"/>
                <a:sym typeface="Avenir"/>
              </a:rPr>
              <a:t>3</a:t>
            </a:r>
            <a:r>
              <a:rPr b="0" i="0" lang="de-DE" sz="2200" u="none" cap="none" strike="noStrike">
                <a:solidFill>
                  <a:srgbClr val="7F7F7F"/>
                </a:solidFill>
                <a:latin typeface="Avenir"/>
                <a:ea typeface="Avenir"/>
                <a:cs typeface="Avenir"/>
                <a:sym typeface="Avenir"/>
              </a:rPr>
              <a:t>–202</a:t>
            </a:r>
            <a:r>
              <a:rPr lang="de-DE" sz="2200">
                <a:solidFill>
                  <a:srgbClr val="7F7F7F"/>
                </a:solidFill>
                <a:latin typeface="Avenir"/>
                <a:ea typeface="Avenir"/>
                <a:cs typeface="Avenir"/>
                <a:sym typeface="Avenir"/>
              </a:rPr>
              <a:t>3</a:t>
            </a:r>
            <a:r>
              <a:rPr b="0" i="0" lang="de-DE" sz="2200" u="none" cap="none" strike="noStrike">
                <a:solidFill>
                  <a:srgbClr val="7F7F7F"/>
                </a:solidFill>
                <a:latin typeface="Avenir"/>
                <a:ea typeface="Avenir"/>
                <a:cs typeface="Avenir"/>
                <a:sym typeface="Avenir"/>
              </a:rPr>
              <a:t>) </a:t>
            </a:r>
            <a:endParaRPr b="0" i="0" sz="2200" u="none" cap="none" strike="noStrike">
              <a:solidFill>
                <a:srgbClr val="7F7F7F"/>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ff36fa939d_0_136"/>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07" name="Google Shape;307;g2ff36fa939d_0_136"/>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Why is explainability important?</a:t>
            </a:r>
            <a:endParaRPr>
              <a:latin typeface="Play"/>
              <a:ea typeface="Play"/>
              <a:cs typeface="Play"/>
              <a:sym typeface="Play"/>
            </a:endParaRPr>
          </a:p>
        </p:txBody>
      </p:sp>
      <p:sp>
        <p:nvSpPr>
          <p:cNvPr id="308" name="Google Shape;308;g2ff36fa939d_0_136"/>
          <p:cNvSpPr/>
          <p:nvPr/>
        </p:nvSpPr>
        <p:spPr>
          <a:xfrm>
            <a:off x="552740" y="2051521"/>
            <a:ext cx="11086500" cy="859800"/>
          </a:xfrm>
          <a:prstGeom prst="rect">
            <a:avLst/>
          </a:prstGeom>
          <a:noFill/>
          <a:ln>
            <a:noFill/>
          </a:ln>
        </p:spPr>
        <p:txBody>
          <a:bodyPr anchorCtr="0" anchor="t" bIns="60000" lIns="120000" spcFirstLastPara="1" rIns="120000" wrap="square" tIns="60000">
            <a:noAutofit/>
          </a:bodyPr>
          <a:lstStyle/>
          <a:p>
            <a:pPr indent="0" lvl="0" marL="0" marR="0" rtl="0" algn="ctr">
              <a:spcBef>
                <a:spcPts val="0"/>
              </a:spcBef>
              <a:spcAft>
                <a:spcPts val="0"/>
              </a:spcAft>
              <a:buNone/>
            </a:pPr>
            <a:r>
              <a:rPr b="0" i="1" lang="de-DE" sz="2200" u="none" cap="none" strike="noStrike">
                <a:solidFill>
                  <a:srgbClr val="005AA0"/>
                </a:solidFill>
                <a:latin typeface="Avenir"/>
                <a:ea typeface="Avenir"/>
                <a:cs typeface="Avenir"/>
                <a:sym typeface="Avenir"/>
              </a:rPr>
              <a:t>„The problem is that a single metric, such as classification accuracy, is an incomplete description of most real-world tasks.” </a:t>
            </a:r>
            <a:r>
              <a:rPr b="0" i="0" lang="de-DE" sz="2200" u="none" cap="none" strike="noStrike">
                <a:solidFill>
                  <a:srgbClr val="005AA0"/>
                </a:solidFill>
                <a:latin typeface="Avenir"/>
                <a:ea typeface="Avenir"/>
                <a:cs typeface="Avenir"/>
                <a:sym typeface="Avenir"/>
              </a:rPr>
              <a:t>— (Doshi-Velez et al., 2017)</a:t>
            </a:r>
            <a:endParaRPr b="0" i="0" sz="2200" u="none" cap="none" strike="noStrike">
              <a:solidFill>
                <a:srgbClr val="000000"/>
              </a:solidFill>
              <a:latin typeface="Avenir"/>
              <a:ea typeface="Avenir"/>
              <a:cs typeface="Avenir"/>
              <a:sym typeface="Avenir"/>
            </a:endParaRPr>
          </a:p>
        </p:txBody>
      </p:sp>
      <p:pic>
        <p:nvPicPr>
          <p:cNvPr id="309" name="Google Shape;309;g2ff36fa939d_0_136"/>
          <p:cNvPicPr preferRelativeResize="0"/>
          <p:nvPr/>
        </p:nvPicPr>
        <p:blipFill>
          <a:blip r:embed="rId3">
            <a:alphaModFix/>
          </a:blip>
          <a:stretch>
            <a:fillRect/>
          </a:stretch>
        </p:blipFill>
        <p:spPr>
          <a:xfrm>
            <a:off x="4476602" y="3073975"/>
            <a:ext cx="3238799" cy="3238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ff36fa939d_0_145"/>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15" name="Google Shape;315;g2ff36fa939d_0_145"/>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Integration of XAI into your Machine Learning workflow</a:t>
            </a:r>
            <a:endParaRPr>
              <a:latin typeface="Play"/>
              <a:ea typeface="Play"/>
              <a:cs typeface="Play"/>
              <a:sym typeface="Play"/>
            </a:endParaRPr>
          </a:p>
        </p:txBody>
      </p:sp>
      <p:sp>
        <p:nvSpPr>
          <p:cNvPr id="316" name="Google Shape;316;g2ff36fa939d_0_145"/>
          <p:cNvSpPr/>
          <p:nvPr/>
        </p:nvSpPr>
        <p:spPr>
          <a:xfrm>
            <a:off x="4398875" y="2433112"/>
            <a:ext cx="3707100" cy="1776924"/>
          </a:xfrm>
          <a:prstGeom prst="cloud">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g2ff36fa939d_0_145"/>
          <p:cNvPicPr preferRelativeResize="0"/>
          <p:nvPr/>
        </p:nvPicPr>
        <p:blipFill rotWithShape="1">
          <a:blip r:embed="rId3">
            <a:alphaModFix/>
          </a:blip>
          <a:srcRect b="0" l="0" r="0" t="0"/>
          <a:stretch/>
        </p:blipFill>
        <p:spPr>
          <a:xfrm>
            <a:off x="873415" y="2683787"/>
            <a:ext cx="1417772" cy="936892"/>
          </a:xfrm>
          <a:prstGeom prst="rect">
            <a:avLst/>
          </a:prstGeom>
          <a:noFill/>
          <a:ln>
            <a:noFill/>
          </a:ln>
        </p:spPr>
      </p:pic>
      <p:pic>
        <p:nvPicPr>
          <p:cNvPr id="318" name="Google Shape;318;g2ff36fa939d_0_145"/>
          <p:cNvPicPr preferRelativeResize="0"/>
          <p:nvPr/>
        </p:nvPicPr>
        <p:blipFill rotWithShape="1">
          <a:blip r:embed="rId4">
            <a:alphaModFix/>
          </a:blip>
          <a:srcRect b="0" l="0" r="0" t="0"/>
          <a:stretch/>
        </p:blipFill>
        <p:spPr>
          <a:xfrm>
            <a:off x="5047250" y="2969351"/>
            <a:ext cx="1052450" cy="744860"/>
          </a:xfrm>
          <a:prstGeom prst="rect">
            <a:avLst/>
          </a:prstGeom>
          <a:noFill/>
          <a:ln>
            <a:noFill/>
          </a:ln>
        </p:spPr>
      </p:pic>
      <p:pic>
        <p:nvPicPr>
          <p:cNvPr id="319" name="Google Shape;319;g2ff36fa939d_0_145"/>
          <p:cNvPicPr preferRelativeResize="0"/>
          <p:nvPr/>
        </p:nvPicPr>
        <p:blipFill rotWithShape="1">
          <a:blip r:embed="rId5">
            <a:alphaModFix/>
          </a:blip>
          <a:srcRect b="0" l="0" r="0" t="0"/>
          <a:stretch/>
        </p:blipFill>
        <p:spPr>
          <a:xfrm>
            <a:off x="6336550" y="2770650"/>
            <a:ext cx="917173" cy="884413"/>
          </a:xfrm>
          <a:prstGeom prst="rect">
            <a:avLst/>
          </a:prstGeom>
          <a:noFill/>
          <a:ln>
            <a:noFill/>
          </a:ln>
        </p:spPr>
      </p:pic>
      <p:pic>
        <p:nvPicPr>
          <p:cNvPr id="320" name="Google Shape;320;g2ff36fa939d_0_145"/>
          <p:cNvPicPr preferRelativeResize="0"/>
          <p:nvPr/>
        </p:nvPicPr>
        <p:blipFill rotWithShape="1">
          <a:blip r:embed="rId6">
            <a:alphaModFix/>
          </a:blip>
          <a:srcRect b="0" l="0" r="0" t="0"/>
          <a:stretch/>
        </p:blipFill>
        <p:spPr>
          <a:xfrm>
            <a:off x="10436626" y="2677731"/>
            <a:ext cx="917175" cy="941547"/>
          </a:xfrm>
          <a:prstGeom prst="rect">
            <a:avLst/>
          </a:prstGeom>
          <a:noFill/>
          <a:ln>
            <a:noFill/>
          </a:ln>
        </p:spPr>
      </p:pic>
      <p:sp>
        <p:nvSpPr>
          <p:cNvPr id="321" name="Google Shape;321;g2ff36fa939d_0_145"/>
          <p:cNvSpPr txBox="1"/>
          <p:nvPr/>
        </p:nvSpPr>
        <p:spPr>
          <a:xfrm>
            <a:off x="5244125" y="1973700"/>
            <a:ext cx="194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DE" sz="2000">
                <a:solidFill>
                  <a:schemeClr val="dk1"/>
                </a:solidFill>
                <a:latin typeface="Avenir"/>
                <a:ea typeface="Avenir"/>
                <a:cs typeface="Avenir"/>
                <a:sym typeface="Avenir"/>
              </a:rPr>
              <a:t>ML / DL Model</a:t>
            </a:r>
            <a:endParaRPr b="1" sz="2000">
              <a:solidFill>
                <a:schemeClr val="dk1"/>
              </a:solidFill>
              <a:latin typeface="Avenir"/>
              <a:ea typeface="Avenir"/>
              <a:cs typeface="Avenir"/>
              <a:sym typeface="Avenir"/>
            </a:endParaRPr>
          </a:p>
        </p:txBody>
      </p:sp>
      <p:sp>
        <p:nvSpPr>
          <p:cNvPr id="322" name="Google Shape;322;g2ff36fa939d_0_145"/>
          <p:cNvSpPr txBox="1"/>
          <p:nvPr/>
        </p:nvSpPr>
        <p:spPr>
          <a:xfrm>
            <a:off x="533350" y="1973700"/>
            <a:ext cx="194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DE" sz="2000">
                <a:solidFill>
                  <a:schemeClr val="dk1"/>
                </a:solidFill>
                <a:latin typeface="Avenir"/>
                <a:ea typeface="Avenir"/>
                <a:cs typeface="Avenir"/>
                <a:sym typeface="Avenir"/>
              </a:rPr>
              <a:t>I</a:t>
            </a:r>
            <a:r>
              <a:rPr b="1" lang="de-DE" sz="2000">
                <a:solidFill>
                  <a:schemeClr val="dk1"/>
                </a:solidFill>
                <a:latin typeface="Avenir"/>
                <a:ea typeface="Avenir"/>
                <a:cs typeface="Avenir"/>
                <a:sym typeface="Avenir"/>
              </a:rPr>
              <a:t>nput Data</a:t>
            </a:r>
            <a:endParaRPr b="1" sz="2000">
              <a:solidFill>
                <a:schemeClr val="dk1"/>
              </a:solidFill>
              <a:latin typeface="Avenir"/>
              <a:ea typeface="Avenir"/>
              <a:cs typeface="Avenir"/>
              <a:sym typeface="Avenir"/>
            </a:endParaRPr>
          </a:p>
        </p:txBody>
      </p:sp>
      <p:sp>
        <p:nvSpPr>
          <p:cNvPr id="323" name="Google Shape;323;g2ff36fa939d_0_145"/>
          <p:cNvSpPr txBox="1"/>
          <p:nvPr/>
        </p:nvSpPr>
        <p:spPr>
          <a:xfrm>
            <a:off x="9922450" y="1973688"/>
            <a:ext cx="194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DE" sz="2000">
                <a:solidFill>
                  <a:schemeClr val="dk1"/>
                </a:solidFill>
                <a:latin typeface="Avenir"/>
                <a:ea typeface="Avenir"/>
                <a:cs typeface="Avenir"/>
                <a:sym typeface="Avenir"/>
              </a:rPr>
              <a:t>O</a:t>
            </a:r>
            <a:r>
              <a:rPr b="1" lang="de-DE" sz="2000">
                <a:solidFill>
                  <a:schemeClr val="dk1"/>
                </a:solidFill>
                <a:latin typeface="Avenir"/>
                <a:ea typeface="Avenir"/>
                <a:cs typeface="Avenir"/>
                <a:sym typeface="Avenir"/>
              </a:rPr>
              <a:t>utput</a:t>
            </a:r>
            <a:endParaRPr b="1" sz="2000">
              <a:solidFill>
                <a:schemeClr val="dk1"/>
              </a:solidFill>
              <a:latin typeface="Avenir"/>
              <a:ea typeface="Avenir"/>
              <a:cs typeface="Avenir"/>
              <a:sym typeface="Avenir"/>
            </a:endParaRPr>
          </a:p>
        </p:txBody>
      </p:sp>
      <p:pic>
        <p:nvPicPr>
          <p:cNvPr id="324" name="Google Shape;324;g2ff36fa939d_0_145"/>
          <p:cNvPicPr preferRelativeResize="0"/>
          <p:nvPr/>
        </p:nvPicPr>
        <p:blipFill>
          <a:blip r:embed="rId7">
            <a:alphaModFix/>
          </a:blip>
          <a:stretch>
            <a:fillRect/>
          </a:stretch>
        </p:blipFill>
        <p:spPr>
          <a:xfrm>
            <a:off x="5005877" y="5468775"/>
            <a:ext cx="1135201" cy="1072575"/>
          </a:xfrm>
          <a:prstGeom prst="rect">
            <a:avLst/>
          </a:prstGeom>
          <a:noFill/>
          <a:ln>
            <a:noFill/>
          </a:ln>
        </p:spPr>
      </p:pic>
      <p:pic>
        <p:nvPicPr>
          <p:cNvPr id="325" name="Google Shape;325;g2ff36fa939d_0_145"/>
          <p:cNvPicPr preferRelativeResize="0"/>
          <p:nvPr/>
        </p:nvPicPr>
        <p:blipFill rotWithShape="1">
          <a:blip r:embed="rId8">
            <a:alphaModFix/>
          </a:blip>
          <a:srcRect b="0" l="0" r="0" t="0"/>
          <a:stretch/>
        </p:blipFill>
        <p:spPr>
          <a:xfrm>
            <a:off x="10436622" y="4380904"/>
            <a:ext cx="917177" cy="831655"/>
          </a:xfrm>
          <a:prstGeom prst="rect">
            <a:avLst/>
          </a:prstGeom>
          <a:noFill/>
          <a:ln>
            <a:noFill/>
          </a:ln>
        </p:spPr>
      </p:pic>
      <p:sp>
        <p:nvSpPr>
          <p:cNvPr id="326" name="Google Shape;326;g2ff36fa939d_0_145"/>
          <p:cNvSpPr txBox="1"/>
          <p:nvPr/>
        </p:nvSpPr>
        <p:spPr>
          <a:xfrm>
            <a:off x="9922463" y="3830700"/>
            <a:ext cx="194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DE" sz="2000">
                <a:solidFill>
                  <a:schemeClr val="dk1"/>
                </a:solidFill>
                <a:latin typeface="Avenir"/>
                <a:ea typeface="Avenir"/>
                <a:cs typeface="Avenir"/>
                <a:sym typeface="Avenir"/>
              </a:rPr>
              <a:t>E</a:t>
            </a:r>
            <a:r>
              <a:rPr b="1" lang="de-DE" sz="2000">
                <a:solidFill>
                  <a:schemeClr val="dk1"/>
                </a:solidFill>
                <a:latin typeface="Avenir"/>
                <a:ea typeface="Avenir"/>
                <a:cs typeface="Avenir"/>
                <a:sym typeface="Avenir"/>
              </a:rPr>
              <a:t>xplanation</a:t>
            </a:r>
            <a:endParaRPr b="1" sz="2000">
              <a:solidFill>
                <a:schemeClr val="dk1"/>
              </a:solidFill>
              <a:latin typeface="Avenir"/>
              <a:ea typeface="Avenir"/>
              <a:cs typeface="Avenir"/>
              <a:sym typeface="Avenir"/>
            </a:endParaRPr>
          </a:p>
        </p:txBody>
      </p:sp>
      <p:sp>
        <p:nvSpPr>
          <p:cNvPr id="327" name="Google Shape;327;g2ff36fa939d_0_145"/>
          <p:cNvSpPr txBox="1"/>
          <p:nvPr/>
        </p:nvSpPr>
        <p:spPr>
          <a:xfrm>
            <a:off x="4558325" y="5020800"/>
            <a:ext cx="1945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DE" sz="2000">
                <a:solidFill>
                  <a:schemeClr val="dk1"/>
                </a:solidFill>
                <a:latin typeface="Avenir"/>
                <a:ea typeface="Avenir"/>
                <a:cs typeface="Avenir"/>
                <a:sym typeface="Avenir"/>
              </a:rPr>
              <a:t>XAI Method</a:t>
            </a:r>
            <a:endParaRPr b="1" sz="2000">
              <a:solidFill>
                <a:schemeClr val="dk1"/>
              </a:solidFill>
              <a:latin typeface="Avenir"/>
              <a:ea typeface="Avenir"/>
              <a:cs typeface="Avenir"/>
              <a:sym typeface="Avenir"/>
            </a:endParaRPr>
          </a:p>
        </p:txBody>
      </p:sp>
      <p:sp>
        <p:nvSpPr>
          <p:cNvPr id="328" name="Google Shape;328;g2ff36fa939d_0_145"/>
          <p:cNvSpPr/>
          <p:nvPr/>
        </p:nvSpPr>
        <p:spPr>
          <a:xfrm>
            <a:off x="2834800" y="3031025"/>
            <a:ext cx="642600" cy="242400"/>
          </a:xfrm>
          <a:prstGeom prst="rightArrow">
            <a:avLst>
              <a:gd fmla="val 50000" name="adj1"/>
              <a:gd fmla="val 50000" name="adj2"/>
            </a:avLst>
          </a:prstGeom>
          <a:solidFill>
            <a:srgbClr val="F3F3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ff36fa939d_0_145"/>
          <p:cNvSpPr/>
          <p:nvPr/>
        </p:nvSpPr>
        <p:spPr>
          <a:xfrm>
            <a:off x="6336550" y="4500322"/>
            <a:ext cx="573300" cy="592800"/>
          </a:xfrm>
          <a:prstGeom prst="mathPlus">
            <a:avLst>
              <a:gd fmla="val 23520" name="adj1"/>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ff36fa939d_0_145"/>
          <p:cNvSpPr txBox="1"/>
          <p:nvPr/>
        </p:nvSpPr>
        <p:spPr>
          <a:xfrm>
            <a:off x="6336550" y="5020800"/>
            <a:ext cx="2986500" cy="492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de-DE" sz="2000">
                <a:solidFill>
                  <a:schemeClr val="dk1"/>
                </a:solidFill>
                <a:latin typeface="Avenir"/>
                <a:ea typeface="Avenir"/>
                <a:cs typeface="Avenir"/>
                <a:sym typeface="Avenir"/>
              </a:rPr>
              <a:t>D</a:t>
            </a:r>
            <a:r>
              <a:rPr b="1" lang="de-DE" sz="2000">
                <a:solidFill>
                  <a:schemeClr val="dk1"/>
                </a:solidFill>
                <a:latin typeface="Avenir"/>
                <a:ea typeface="Avenir"/>
                <a:cs typeface="Avenir"/>
                <a:sym typeface="Avenir"/>
              </a:rPr>
              <a:t>omain Knowledge</a:t>
            </a:r>
            <a:endParaRPr b="1" sz="2000">
              <a:solidFill>
                <a:schemeClr val="dk1"/>
              </a:solidFill>
              <a:latin typeface="Avenir"/>
              <a:ea typeface="Avenir"/>
              <a:cs typeface="Avenir"/>
              <a:sym typeface="Avenir"/>
            </a:endParaRPr>
          </a:p>
        </p:txBody>
      </p:sp>
      <p:pic>
        <p:nvPicPr>
          <p:cNvPr id="331" name="Google Shape;331;g2ff36fa939d_0_145"/>
          <p:cNvPicPr preferRelativeResize="0"/>
          <p:nvPr/>
        </p:nvPicPr>
        <p:blipFill>
          <a:blip r:embed="rId9">
            <a:alphaModFix/>
          </a:blip>
          <a:stretch>
            <a:fillRect/>
          </a:stretch>
        </p:blipFill>
        <p:spPr>
          <a:xfrm>
            <a:off x="7400486" y="5442925"/>
            <a:ext cx="858625" cy="1124276"/>
          </a:xfrm>
          <a:prstGeom prst="rect">
            <a:avLst/>
          </a:prstGeom>
          <a:noFill/>
          <a:ln>
            <a:noFill/>
          </a:ln>
        </p:spPr>
      </p:pic>
      <p:sp>
        <p:nvSpPr>
          <p:cNvPr id="332" name="Google Shape;332;g2ff36fa939d_0_145"/>
          <p:cNvSpPr/>
          <p:nvPr/>
        </p:nvSpPr>
        <p:spPr>
          <a:xfrm>
            <a:off x="9304300" y="4675525"/>
            <a:ext cx="642600" cy="242400"/>
          </a:xfrm>
          <a:prstGeom prst="rightArrow">
            <a:avLst>
              <a:gd fmla="val 50000" name="adj1"/>
              <a:gd fmla="val 50000" name="adj2"/>
            </a:avLst>
          </a:prstGeom>
          <a:solidFill>
            <a:srgbClr val="F3F3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ff36fa939d_0_145"/>
          <p:cNvSpPr/>
          <p:nvPr/>
        </p:nvSpPr>
        <p:spPr>
          <a:xfrm>
            <a:off x="9304300" y="3031025"/>
            <a:ext cx="642600" cy="242400"/>
          </a:xfrm>
          <a:prstGeom prst="rightArrow">
            <a:avLst>
              <a:gd fmla="val 50000" name="adj1"/>
              <a:gd fmla="val 50000" name="adj2"/>
            </a:avLst>
          </a:prstGeom>
          <a:solidFill>
            <a:srgbClr val="F3F3F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ff36fa939d_0_145"/>
          <p:cNvSpPr txBox="1"/>
          <p:nvPr/>
        </p:nvSpPr>
        <p:spPr>
          <a:xfrm>
            <a:off x="7670075" y="4262725"/>
            <a:ext cx="3283500" cy="1847100"/>
          </a:xfrm>
          <a:prstGeom prst="rect">
            <a:avLst/>
          </a:prstGeom>
          <a:solidFill>
            <a:schemeClr val="lt1"/>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de-DE" sz="1200">
                <a:solidFill>
                  <a:schemeClr val="dk1"/>
                </a:solidFill>
                <a:latin typeface="Avenir"/>
                <a:ea typeface="Avenir"/>
                <a:cs typeface="Avenir"/>
                <a:sym typeface="Avenir"/>
              </a:rPr>
              <a:t>But there were puzzling findings among them, some readers noticed. Although the work identified many human bacteria in cancerous tissues, there was, in addition to the mysterious seaweed bacterium, a marine hydrothermal vent bacterium linked to prostate cancer, and a coral bacterium associated with melanoma. -</a:t>
            </a:r>
            <a:r>
              <a:rPr lang="de-DE" sz="1200">
                <a:solidFill>
                  <a:srgbClr val="7B7B7B"/>
                </a:solidFill>
                <a:latin typeface="Avenir"/>
                <a:ea typeface="Avenir"/>
                <a:cs typeface="Avenir"/>
                <a:sym typeface="Avenir"/>
              </a:rPr>
              <a:t> Science Insider (</a:t>
            </a:r>
            <a:r>
              <a:rPr lang="de-DE" sz="1200">
                <a:solidFill>
                  <a:srgbClr val="7B7B7B"/>
                </a:solidFill>
                <a:uFill>
                  <a:noFill/>
                </a:uFill>
                <a:latin typeface="Avenir"/>
                <a:ea typeface="Avenir"/>
                <a:cs typeface="Avenir"/>
                <a:sym typeface="Avenir"/>
                <a:hlinkClick r:id="rId10">
                  <a:extLst>
                    <a:ext uri="{A12FA001-AC4F-418D-AE19-62706E023703}">
                      <ahyp:hlinkClr val="tx"/>
                    </a:ext>
                  </a:extLst>
                </a:hlinkClick>
              </a:rPr>
              <a:t>https://doi.org/</a:t>
            </a:r>
            <a:r>
              <a:rPr lang="de-DE" sz="1200">
                <a:solidFill>
                  <a:srgbClr val="7B7B7B"/>
                </a:solidFill>
                <a:latin typeface="Avenir"/>
                <a:ea typeface="Avenir"/>
                <a:cs typeface="Avenir"/>
                <a:sym typeface="Avenir"/>
              </a:rPr>
              <a:t>10.1126/science.adk1012)</a:t>
            </a:r>
            <a:endParaRPr sz="1200">
              <a:solidFill>
                <a:srgbClr val="7B7B7B"/>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ff36fa939d_0_172"/>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40" name="Google Shape;340;g2ff36fa939d_0_172"/>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Integration of XAI into your Machine Learning workflow</a:t>
            </a:r>
            <a:endParaRPr>
              <a:latin typeface="Play"/>
              <a:ea typeface="Play"/>
              <a:cs typeface="Play"/>
              <a:sym typeface="Play"/>
            </a:endParaRPr>
          </a:p>
        </p:txBody>
      </p:sp>
      <p:sp>
        <p:nvSpPr>
          <p:cNvPr id="341" name="Google Shape;341;g2ff36fa939d_0_172"/>
          <p:cNvSpPr/>
          <p:nvPr/>
        </p:nvSpPr>
        <p:spPr>
          <a:xfrm>
            <a:off x="2218200" y="1889225"/>
            <a:ext cx="17382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ML model</a:t>
            </a:r>
            <a:endParaRPr sz="1800">
              <a:solidFill>
                <a:srgbClr val="0A2D6E"/>
              </a:solidFill>
              <a:latin typeface="Avenir"/>
              <a:ea typeface="Avenir"/>
              <a:cs typeface="Avenir"/>
              <a:sym typeface="Avenir"/>
            </a:endParaRPr>
          </a:p>
        </p:txBody>
      </p:sp>
      <p:sp>
        <p:nvSpPr>
          <p:cNvPr id="342" name="Google Shape;342;g2ff36fa939d_0_172"/>
          <p:cNvSpPr/>
          <p:nvPr/>
        </p:nvSpPr>
        <p:spPr>
          <a:xfrm>
            <a:off x="480000" y="3521850"/>
            <a:ext cx="17382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Interpretability</a:t>
            </a:r>
            <a:endParaRPr sz="1800">
              <a:solidFill>
                <a:srgbClr val="0A2D6E"/>
              </a:solidFill>
              <a:latin typeface="Avenir"/>
              <a:ea typeface="Avenir"/>
              <a:cs typeface="Avenir"/>
              <a:sym typeface="Avenir"/>
            </a:endParaRPr>
          </a:p>
          <a:p>
            <a:pPr indent="0" lvl="0" marL="0" rtl="0" algn="ctr">
              <a:spcBef>
                <a:spcPts val="0"/>
              </a:spcBef>
              <a:spcAft>
                <a:spcPts val="0"/>
              </a:spcAft>
              <a:buNone/>
            </a:pPr>
            <a:r>
              <a:rPr lang="de-DE" sz="1800">
                <a:solidFill>
                  <a:srgbClr val="0A2D6E"/>
                </a:solidFill>
                <a:latin typeface="Avenir"/>
                <a:ea typeface="Avenir"/>
                <a:cs typeface="Avenir"/>
                <a:sym typeface="Avenir"/>
              </a:rPr>
              <a:t>(intrinsic)</a:t>
            </a:r>
            <a:endParaRPr sz="1800">
              <a:solidFill>
                <a:srgbClr val="0A2D6E"/>
              </a:solidFill>
              <a:latin typeface="Avenir"/>
              <a:ea typeface="Avenir"/>
              <a:cs typeface="Avenir"/>
              <a:sym typeface="Avenir"/>
            </a:endParaRPr>
          </a:p>
        </p:txBody>
      </p:sp>
      <p:sp>
        <p:nvSpPr>
          <p:cNvPr id="343" name="Google Shape;343;g2ff36fa939d_0_172"/>
          <p:cNvSpPr/>
          <p:nvPr/>
        </p:nvSpPr>
        <p:spPr>
          <a:xfrm>
            <a:off x="3956400" y="3521850"/>
            <a:ext cx="17382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Explainability</a:t>
            </a:r>
            <a:endParaRPr sz="1800">
              <a:solidFill>
                <a:srgbClr val="0A2D6E"/>
              </a:solidFill>
              <a:latin typeface="Avenir"/>
              <a:ea typeface="Avenir"/>
              <a:cs typeface="Avenir"/>
              <a:sym typeface="Avenir"/>
            </a:endParaRPr>
          </a:p>
          <a:p>
            <a:pPr indent="0" lvl="0" marL="0" rtl="0" algn="ctr">
              <a:spcBef>
                <a:spcPts val="0"/>
              </a:spcBef>
              <a:spcAft>
                <a:spcPts val="0"/>
              </a:spcAft>
              <a:buNone/>
            </a:pPr>
            <a:r>
              <a:rPr lang="de-DE" sz="1800">
                <a:solidFill>
                  <a:srgbClr val="0A2D6E"/>
                </a:solidFill>
                <a:latin typeface="Avenir"/>
                <a:ea typeface="Avenir"/>
                <a:cs typeface="Avenir"/>
                <a:sym typeface="Avenir"/>
              </a:rPr>
              <a:t>(post-hoc)</a:t>
            </a:r>
            <a:endParaRPr sz="1800">
              <a:solidFill>
                <a:srgbClr val="0A2D6E"/>
              </a:solidFill>
              <a:latin typeface="Avenir"/>
              <a:ea typeface="Avenir"/>
              <a:cs typeface="Avenir"/>
              <a:sym typeface="Avenir"/>
            </a:endParaRPr>
          </a:p>
        </p:txBody>
      </p:sp>
      <p:cxnSp>
        <p:nvCxnSpPr>
          <p:cNvPr id="344" name="Google Shape;344;g2ff36fa939d_0_172"/>
          <p:cNvCxnSpPr>
            <a:stCxn id="341" idx="2"/>
            <a:endCxn id="342" idx="3"/>
          </p:cNvCxnSpPr>
          <p:nvPr/>
        </p:nvCxnSpPr>
        <p:spPr>
          <a:xfrm rot="5400000">
            <a:off x="2070000" y="2971625"/>
            <a:ext cx="1165500" cy="869100"/>
          </a:xfrm>
          <a:prstGeom prst="bentConnector2">
            <a:avLst/>
          </a:prstGeom>
          <a:noFill/>
          <a:ln cap="flat" cmpd="sng" w="19050">
            <a:solidFill>
              <a:srgbClr val="1F497D"/>
            </a:solidFill>
            <a:prstDash val="solid"/>
            <a:round/>
            <a:headEnd len="med" w="med" type="none"/>
            <a:tailEnd len="med" w="med" type="triangle"/>
          </a:ln>
        </p:spPr>
      </p:cxnSp>
      <p:cxnSp>
        <p:nvCxnSpPr>
          <p:cNvPr id="345" name="Google Shape;345;g2ff36fa939d_0_172"/>
          <p:cNvCxnSpPr>
            <a:endCxn id="343" idx="1"/>
          </p:cNvCxnSpPr>
          <p:nvPr/>
        </p:nvCxnSpPr>
        <p:spPr>
          <a:xfrm flipH="1" rot="-5400000">
            <a:off x="2939100" y="2971650"/>
            <a:ext cx="1165500" cy="869100"/>
          </a:xfrm>
          <a:prstGeom prst="bentConnector2">
            <a:avLst/>
          </a:prstGeom>
          <a:noFill/>
          <a:ln cap="flat" cmpd="sng" w="19050">
            <a:solidFill>
              <a:srgbClr val="1F497D"/>
            </a:solidFill>
            <a:prstDash val="solid"/>
            <a:round/>
            <a:headEnd len="med" w="med" type="none"/>
            <a:tailEnd len="med" w="med" type="triangle"/>
          </a:ln>
        </p:spPr>
      </p:cxnSp>
      <p:sp>
        <p:nvSpPr>
          <p:cNvPr id="346" name="Google Shape;346;g2ff36fa939d_0_172"/>
          <p:cNvSpPr txBox="1"/>
          <p:nvPr/>
        </p:nvSpPr>
        <p:spPr>
          <a:xfrm>
            <a:off x="3102675" y="2830188"/>
            <a:ext cx="2163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solidFill>
                  <a:srgbClr val="8CB423"/>
                </a:solidFill>
                <a:latin typeface="Avenir"/>
                <a:ea typeface="Avenir"/>
                <a:cs typeface="Avenir"/>
                <a:sym typeface="Avenir"/>
              </a:rPr>
              <a:t>Is my model directly interpretable?</a:t>
            </a:r>
            <a:endParaRPr sz="1600">
              <a:solidFill>
                <a:srgbClr val="8CB423"/>
              </a:solidFill>
              <a:latin typeface="Avenir"/>
              <a:ea typeface="Avenir"/>
              <a:cs typeface="Avenir"/>
              <a:sym typeface="Avenir"/>
            </a:endParaRPr>
          </a:p>
        </p:txBody>
      </p:sp>
      <p:sp>
        <p:nvSpPr>
          <p:cNvPr id="347" name="Google Shape;347;g2ff36fa939d_0_172"/>
          <p:cNvSpPr txBox="1"/>
          <p:nvPr/>
        </p:nvSpPr>
        <p:spPr>
          <a:xfrm>
            <a:off x="2474700" y="3924550"/>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rgbClr val="8CB423"/>
                </a:solidFill>
                <a:latin typeface="Avenir"/>
                <a:ea typeface="Avenir"/>
                <a:cs typeface="Avenir"/>
                <a:sym typeface="Avenir"/>
              </a:rPr>
              <a:t>yes</a:t>
            </a:r>
            <a:endParaRPr>
              <a:solidFill>
                <a:srgbClr val="8CB423"/>
              </a:solidFill>
              <a:latin typeface="Avenir"/>
              <a:ea typeface="Avenir"/>
              <a:cs typeface="Avenir"/>
              <a:sym typeface="Avenir"/>
            </a:endParaRPr>
          </a:p>
        </p:txBody>
      </p:sp>
      <p:sp>
        <p:nvSpPr>
          <p:cNvPr id="348" name="Google Shape;348;g2ff36fa939d_0_172"/>
          <p:cNvSpPr txBox="1"/>
          <p:nvPr/>
        </p:nvSpPr>
        <p:spPr>
          <a:xfrm>
            <a:off x="3267600" y="3924550"/>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rgbClr val="8CB423"/>
                </a:solidFill>
                <a:latin typeface="Avenir"/>
                <a:ea typeface="Avenir"/>
                <a:cs typeface="Avenir"/>
                <a:sym typeface="Avenir"/>
              </a:rPr>
              <a:t>no</a:t>
            </a:r>
            <a:endParaRPr>
              <a:solidFill>
                <a:srgbClr val="8CB423"/>
              </a:solidFill>
              <a:latin typeface="Avenir"/>
              <a:ea typeface="Avenir"/>
              <a:cs typeface="Avenir"/>
              <a:sym typeface="Avenir"/>
            </a:endParaRPr>
          </a:p>
        </p:txBody>
      </p:sp>
      <p:pic>
        <p:nvPicPr>
          <p:cNvPr id="349" name="Google Shape;349;g2ff36fa939d_0_172"/>
          <p:cNvPicPr preferRelativeResize="0"/>
          <p:nvPr/>
        </p:nvPicPr>
        <p:blipFill>
          <a:blip r:embed="rId3">
            <a:alphaModFix/>
          </a:blip>
          <a:stretch>
            <a:fillRect/>
          </a:stretch>
        </p:blipFill>
        <p:spPr>
          <a:xfrm>
            <a:off x="5128000" y="2785462"/>
            <a:ext cx="1154268" cy="1090576"/>
          </a:xfrm>
          <a:prstGeom prst="rect">
            <a:avLst/>
          </a:prstGeom>
          <a:noFill/>
          <a:ln>
            <a:noFill/>
          </a:ln>
        </p:spPr>
      </p:pic>
      <p:pic>
        <p:nvPicPr>
          <p:cNvPr id="350" name="Google Shape;350;g2ff36fa939d_0_172"/>
          <p:cNvPicPr preferRelativeResize="0"/>
          <p:nvPr/>
        </p:nvPicPr>
        <p:blipFill rotWithShape="1">
          <a:blip r:embed="rId4">
            <a:alphaModFix/>
          </a:blip>
          <a:srcRect b="0" l="0" r="0" t="0"/>
          <a:stretch/>
        </p:blipFill>
        <p:spPr>
          <a:xfrm>
            <a:off x="1596575" y="2897700"/>
            <a:ext cx="1044538" cy="739250"/>
          </a:xfrm>
          <a:prstGeom prst="rect">
            <a:avLst/>
          </a:prstGeom>
          <a:noFill/>
          <a:ln>
            <a:noFill/>
          </a:ln>
        </p:spPr>
      </p:pic>
      <p:sp>
        <p:nvSpPr>
          <p:cNvPr id="351" name="Google Shape;351;g2ff36fa939d_0_172"/>
          <p:cNvSpPr/>
          <p:nvPr/>
        </p:nvSpPr>
        <p:spPr>
          <a:xfrm>
            <a:off x="242400" y="4566525"/>
            <a:ext cx="1975800" cy="739200"/>
          </a:xfrm>
          <a:prstGeom prst="wedgeRoundRectCallout">
            <a:avLst>
              <a:gd fmla="val -5" name="adj1"/>
              <a:gd fmla="val -77523" name="adj2"/>
              <a:gd fmla="val 0" name="adj3"/>
            </a:avLst>
          </a:prstGeom>
          <a:solidFill>
            <a:srgbClr val="FFFFFF"/>
          </a:solidFill>
          <a:ln cap="flat" cmpd="sng" w="28575">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600">
                <a:solidFill>
                  <a:srgbClr val="F79646"/>
                </a:solidFill>
                <a:latin typeface="Avenir"/>
                <a:ea typeface="Avenir"/>
                <a:cs typeface="Avenir"/>
                <a:sym typeface="Avenir"/>
              </a:rPr>
              <a:t>Great! Your model is a glass-box!</a:t>
            </a:r>
            <a:endParaRPr>
              <a:solidFill>
                <a:srgbClr val="F79646"/>
              </a:solidFill>
            </a:endParaRPr>
          </a:p>
        </p:txBody>
      </p:sp>
      <p:sp>
        <p:nvSpPr>
          <p:cNvPr id="352" name="Google Shape;352;g2ff36fa939d_0_172"/>
          <p:cNvSpPr/>
          <p:nvPr/>
        </p:nvSpPr>
        <p:spPr>
          <a:xfrm>
            <a:off x="3548700" y="4574813"/>
            <a:ext cx="2417700" cy="934200"/>
          </a:xfrm>
          <a:prstGeom prst="wedgeRoundRectCallout">
            <a:avLst>
              <a:gd fmla="val 5403" name="adj1"/>
              <a:gd fmla="val -69223" name="adj2"/>
              <a:gd fmla="val 0" name="adj3"/>
            </a:avLst>
          </a:prstGeom>
          <a:solidFill>
            <a:srgbClr val="FFFFFF"/>
          </a:solidFill>
          <a:ln cap="flat" cmpd="sng" w="28575">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600">
                <a:solidFill>
                  <a:srgbClr val="F79646"/>
                </a:solidFill>
                <a:latin typeface="Avenir"/>
                <a:ea typeface="Avenir"/>
                <a:cs typeface="Avenir"/>
                <a:sym typeface="Avenir"/>
              </a:rPr>
              <a:t>Shoot! Your model is a black-box, you should consider XAI methods!</a:t>
            </a:r>
            <a:endParaRPr sz="1600">
              <a:solidFill>
                <a:srgbClr val="F79646"/>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ff36fa939d_0_236"/>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358" name="Google Shape;358;g2ff36fa939d_0_236"/>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Integration of XAI into your Machine Learning workflow</a:t>
            </a:r>
            <a:endParaRPr>
              <a:latin typeface="Play"/>
              <a:ea typeface="Play"/>
              <a:cs typeface="Play"/>
              <a:sym typeface="Play"/>
            </a:endParaRPr>
          </a:p>
        </p:txBody>
      </p:sp>
      <p:sp>
        <p:nvSpPr>
          <p:cNvPr id="359" name="Google Shape;359;g2ff36fa939d_0_236"/>
          <p:cNvSpPr/>
          <p:nvPr/>
        </p:nvSpPr>
        <p:spPr>
          <a:xfrm>
            <a:off x="2218200" y="1889225"/>
            <a:ext cx="17382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ML model</a:t>
            </a:r>
            <a:endParaRPr sz="1800">
              <a:solidFill>
                <a:srgbClr val="0A2D6E"/>
              </a:solidFill>
              <a:latin typeface="Avenir"/>
              <a:ea typeface="Avenir"/>
              <a:cs typeface="Avenir"/>
              <a:sym typeface="Avenir"/>
            </a:endParaRPr>
          </a:p>
        </p:txBody>
      </p:sp>
      <p:sp>
        <p:nvSpPr>
          <p:cNvPr id="360" name="Google Shape;360;g2ff36fa939d_0_236"/>
          <p:cNvSpPr/>
          <p:nvPr/>
        </p:nvSpPr>
        <p:spPr>
          <a:xfrm>
            <a:off x="480000" y="3521850"/>
            <a:ext cx="17382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Interpretability</a:t>
            </a:r>
            <a:endParaRPr sz="1800">
              <a:solidFill>
                <a:srgbClr val="0A2D6E"/>
              </a:solidFill>
              <a:latin typeface="Avenir"/>
              <a:ea typeface="Avenir"/>
              <a:cs typeface="Avenir"/>
              <a:sym typeface="Avenir"/>
            </a:endParaRPr>
          </a:p>
          <a:p>
            <a:pPr indent="0" lvl="0" marL="0" rtl="0" algn="ctr">
              <a:spcBef>
                <a:spcPts val="0"/>
              </a:spcBef>
              <a:spcAft>
                <a:spcPts val="0"/>
              </a:spcAft>
              <a:buNone/>
            </a:pPr>
            <a:r>
              <a:rPr lang="de-DE" sz="1800">
                <a:solidFill>
                  <a:srgbClr val="0A2D6E"/>
                </a:solidFill>
                <a:latin typeface="Avenir"/>
                <a:ea typeface="Avenir"/>
                <a:cs typeface="Avenir"/>
                <a:sym typeface="Avenir"/>
              </a:rPr>
              <a:t>(intrinsic)</a:t>
            </a:r>
            <a:endParaRPr sz="1800">
              <a:solidFill>
                <a:srgbClr val="0A2D6E"/>
              </a:solidFill>
              <a:latin typeface="Avenir"/>
              <a:ea typeface="Avenir"/>
              <a:cs typeface="Avenir"/>
              <a:sym typeface="Avenir"/>
            </a:endParaRPr>
          </a:p>
        </p:txBody>
      </p:sp>
      <p:sp>
        <p:nvSpPr>
          <p:cNvPr id="361" name="Google Shape;361;g2ff36fa939d_0_236"/>
          <p:cNvSpPr/>
          <p:nvPr/>
        </p:nvSpPr>
        <p:spPr>
          <a:xfrm>
            <a:off x="3956400" y="3521850"/>
            <a:ext cx="17382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Explainability</a:t>
            </a:r>
            <a:endParaRPr sz="1800">
              <a:solidFill>
                <a:srgbClr val="0A2D6E"/>
              </a:solidFill>
              <a:latin typeface="Avenir"/>
              <a:ea typeface="Avenir"/>
              <a:cs typeface="Avenir"/>
              <a:sym typeface="Avenir"/>
            </a:endParaRPr>
          </a:p>
          <a:p>
            <a:pPr indent="0" lvl="0" marL="0" rtl="0" algn="ctr">
              <a:spcBef>
                <a:spcPts val="0"/>
              </a:spcBef>
              <a:spcAft>
                <a:spcPts val="0"/>
              </a:spcAft>
              <a:buNone/>
            </a:pPr>
            <a:r>
              <a:rPr lang="de-DE" sz="1800">
                <a:solidFill>
                  <a:srgbClr val="0A2D6E"/>
                </a:solidFill>
                <a:latin typeface="Avenir"/>
                <a:ea typeface="Avenir"/>
                <a:cs typeface="Avenir"/>
                <a:sym typeface="Avenir"/>
              </a:rPr>
              <a:t>(post-hoc)</a:t>
            </a:r>
            <a:endParaRPr sz="1800">
              <a:solidFill>
                <a:srgbClr val="0A2D6E"/>
              </a:solidFill>
              <a:latin typeface="Avenir"/>
              <a:ea typeface="Avenir"/>
              <a:cs typeface="Avenir"/>
              <a:sym typeface="Avenir"/>
            </a:endParaRPr>
          </a:p>
        </p:txBody>
      </p:sp>
      <p:cxnSp>
        <p:nvCxnSpPr>
          <p:cNvPr id="362" name="Google Shape;362;g2ff36fa939d_0_236"/>
          <p:cNvCxnSpPr>
            <a:stCxn id="359" idx="2"/>
            <a:endCxn id="360" idx="3"/>
          </p:cNvCxnSpPr>
          <p:nvPr/>
        </p:nvCxnSpPr>
        <p:spPr>
          <a:xfrm rot="5400000">
            <a:off x="2070000" y="2971625"/>
            <a:ext cx="1165500" cy="869100"/>
          </a:xfrm>
          <a:prstGeom prst="bentConnector2">
            <a:avLst/>
          </a:prstGeom>
          <a:noFill/>
          <a:ln cap="flat" cmpd="sng" w="19050">
            <a:solidFill>
              <a:srgbClr val="1F497D"/>
            </a:solidFill>
            <a:prstDash val="solid"/>
            <a:round/>
            <a:headEnd len="med" w="med" type="none"/>
            <a:tailEnd len="med" w="med" type="triangle"/>
          </a:ln>
        </p:spPr>
      </p:cxnSp>
      <p:cxnSp>
        <p:nvCxnSpPr>
          <p:cNvPr id="363" name="Google Shape;363;g2ff36fa939d_0_236"/>
          <p:cNvCxnSpPr>
            <a:endCxn id="361" idx="1"/>
          </p:cNvCxnSpPr>
          <p:nvPr/>
        </p:nvCxnSpPr>
        <p:spPr>
          <a:xfrm flipH="1" rot="-5400000">
            <a:off x="2939100" y="2971650"/>
            <a:ext cx="1165500" cy="869100"/>
          </a:xfrm>
          <a:prstGeom prst="bentConnector2">
            <a:avLst/>
          </a:prstGeom>
          <a:noFill/>
          <a:ln cap="flat" cmpd="sng" w="19050">
            <a:solidFill>
              <a:srgbClr val="1F497D"/>
            </a:solidFill>
            <a:prstDash val="solid"/>
            <a:round/>
            <a:headEnd len="med" w="med" type="none"/>
            <a:tailEnd len="med" w="med" type="triangle"/>
          </a:ln>
        </p:spPr>
      </p:cxnSp>
      <p:sp>
        <p:nvSpPr>
          <p:cNvPr id="364" name="Google Shape;364;g2ff36fa939d_0_236"/>
          <p:cNvSpPr txBox="1"/>
          <p:nvPr/>
        </p:nvSpPr>
        <p:spPr>
          <a:xfrm>
            <a:off x="3102675" y="2830188"/>
            <a:ext cx="2163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solidFill>
                  <a:srgbClr val="8CB423"/>
                </a:solidFill>
                <a:latin typeface="Avenir"/>
                <a:ea typeface="Avenir"/>
                <a:cs typeface="Avenir"/>
                <a:sym typeface="Avenir"/>
              </a:rPr>
              <a:t>Is my model directly interpretable?</a:t>
            </a:r>
            <a:endParaRPr sz="1600">
              <a:solidFill>
                <a:srgbClr val="8CB423"/>
              </a:solidFill>
              <a:latin typeface="Avenir"/>
              <a:ea typeface="Avenir"/>
              <a:cs typeface="Avenir"/>
              <a:sym typeface="Avenir"/>
            </a:endParaRPr>
          </a:p>
        </p:txBody>
      </p:sp>
      <p:sp>
        <p:nvSpPr>
          <p:cNvPr id="365" name="Google Shape;365;g2ff36fa939d_0_236"/>
          <p:cNvSpPr txBox="1"/>
          <p:nvPr/>
        </p:nvSpPr>
        <p:spPr>
          <a:xfrm>
            <a:off x="2474700" y="3924550"/>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rgbClr val="8CB423"/>
                </a:solidFill>
                <a:latin typeface="Avenir"/>
                <a:ea typeface="Avenir"/>
                <a:cs typeface="Avenir"/>
                <a:sym typeface="Avenir"/>
              </a:rPr>
              <a:t>yes</a:t>
            </a:r>
            <a:endParaRPr>
              <a:solidFill>
                <a:srgbClr val="8CB423"/>
              </a:solidFill>
              <a:latin typeface="Avenir"/>
              <a:ea typeface="Avenir"/>
              <a:cs typeface="Avenir"/>
              <a:sym typeface="Avenir"/>
            </a:endParaRPr>
          </a:p>
        </p:txBody>
      </p:sp>
      <p:sp>
        <p:nvSpPr>
          <p:cNvPr id="366" name="Google Shape;366;g2ff36fa939d_0_236"/>
          <p:cNvSpPr txBox="1"/>
          <p:nvPr/>
        </p:nvSpPr>
        <p:spPr>
          <a:xfrm>
            <a:off x="3267600" y="3924550"/>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rgbClr val="8CB423"/>
                </a:solidFill>
                <a:latin typeface="Avenir"/>
                <a:ea typeface="Avenir"/>
                <a:cs typeface="Avenir"/>
                <a:sym typeface="Avenir"/>
              </a:rPr>
              <a:t>no</a:t>
            </a:r>
            <a:endParaRPr>
              <a:solidFill>
                <a:srgbClr val="8CB423"/>
              </a:solidFill>
              <a:latin typeface="Avenir"/>
              <a:ea typeface="Avenir"/>
              <a:cs typeface="Avenir"/>
              <a:sym typeface="Avenir"/>
            </a:endParaRPr>
          </a:p>
        </p:txBody>
      </p:sp>
      <p:pic>
        <p:nvPicPr>
          <p:cNvPr id="367" name="Google Shape;367;g2ff36fa939d_0_236"/>
          <p:cNvPicPr preferRelativeResize="0"/>
          <p:nvPr/>
        </p:nvPicPr>
        <p:blipFill>
          <a:blip r:embed="rId3">
            <a:alphaModFix/>
          </a:blip>
          <a:stretch>
            <a:fillRect/>
          </a:stretch>
        </p:blipFill>
        <p:spPr>
          <a:xfrm>
            <a:off x="5128000" y="2785462"/>
            <a:ext cx="1154268" cy="1090576"/>
          </a:xfrm>
          <a:prstGeom prst="rect">
            <a:avLst/>
          </a:prstGeom>
          <a:noFill/>
          <a:ln>
            <a:noFill/>
          </a:ln>
        </p:spPr>
      </p:pic>
      <p:pic>
        <p:nvPicPr>
          <p:cNvPr id="368" name="Google Shape;368;g2ff36fa939d_0_236"/>
          <p:cNvPicPr preferRelativeResize="0"/>
          <p:nvPr/>
        </p:nvPicPr>
        <p:blipFill rotWithShape="1">
          <a:blip r:embed="rId4">
            <a:alphaModFix/>
          </a:blip>
          <a:srcRect b="0" l="0" r="0" t="0"/>
          <a:stretch/>
        </p:blipFill>
        <p:spPr>
          <a:xfrm>
            <a:off x="1596575" y="2897700"/>
            <a:ext cx="1044538" cy="739250"/>
          </a:xfrm>
          <a:prstGeom prst="rect">
            <a:avLst/>
          </a:prstGeom>
          <a:noFill/>
          <a:ln>
            <a:noFill/>
          </a:ln>
        </p:spPr>
      </p:pic>
      <p:sp>
        <p:nvSpPr>
          <p:cNvPr id="369" name="Google Shape;369;g2ff36fa939d_0_236"/>
          <p:cNvSpPr/>
          <p:nvPr/>
        </p:nvSpPr>
        <p:spPr>
          <a:xfrm>
            <a:off x="8628250" y="2587650"/>
            <a:ext cx="18270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model-agnostic</a:t>
            </a:r>
            <a:endParaRPr sz="1800">
              <a:solidFill>
                <a:srgbClr val="0A2D6E"/>
              </a:solidFill>
              <a:latin typeface="Avenir"/>
              <a:ea typeface="Avenir"/>
              <a:cs typeface="Avenir"/>
              <a:sym typeface="Avenir"/>
            </a:endParaRPr>
          </a:p>
        </p:txBody>
      </p:sp>
      <p:sp>
        <p:nvSpPr>
          <p:cNvPr id="370" name="Google Shape;370;g2ff36fa939d_0_236"/>
          <p:cNvSpPr/>
          <p:nvPr/>
        </p:nvSpPr>
        <p:spPr>
          <a:xfrm>
            <a:off x="8628250" y="4455900"/>
            <a:ext cx="18270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model-specific</a:t>
            </a:r>
            <a:endParaRPr sz="1800">
              <a:solidFill>
                <a:srgbClr val="0A2D6E"/>
              </a:solidFill>
              <a:latin typeface="Avenir"/>
              <a:ea typeface="Avenir"/>
              <a:cs typeface="Avenir"/>
              <a:sym typeface="Avenir"/>
            </a:endParaRPr>
          </a:p>
        </p:txBody>
      </p:sp>
      <p:sp>
        <p:nvSpPr>
          <p:cNvPr id="371" name="Google Shape;371;g2ff36fa939d_0_236"/>
          <p:cNvSpPr/>
          <p:nvPr/>
        </p:nvSpPr>
        <p:spPr>
          <a:xfrm>
            <a:off x="2218200" y="5416200"/>
            <a:ext cx="17382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local</a:t>
            </a:r>
            <a:endParaRPr sz="1800">
              <a:solidFill>
                <a:srgbClr val="0A2D6E"/>
              </a:solidFill>
              <a:latin typeface="Avenir"/>
              <a:ea typeface="Avenir"/>
              <a:cs typeface="Avenir"/>
              <a:sym typeface="Avenir"/>
            </a:endParaRPr>
          </a:p>
        </p:txBody>
      </p:sp>
      <p:sp>
        <p:nvSpPr>
          <p:cNvPr id="372" name="Google Shape;372;g2ff36fa939d_0_236"/>
          <p:cNvSpPr/>
          <p:nvPr/>
        </p:nvSpPr>
        <p:spPr>
          <a:xfrm>
            <a:off x="5694600" y="5416200"/>
            <a:ext cx="1738200" cy="934200"/>
          </a:xfrm>
          <a:prstGeom prst="rect">
            <a:avLst/>
          </a:prstGeom>
          <a:solidFill>
            <a:srgbClr val="F3F3F3"/>
          </a:solidFill>
          <a:ln cap="flat" cmpd="sng" w="28575">
            <a:solidFill>
              <a:srgbClr val="0A2D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0A2D6E"/>
                </a:solidFill>
                <a:latin typeface="Avenir"/>
                <a:ea typeface="Avenir"/>
                <a:cs typeface="Avenir"/>
                <a:sym typeface="Avenir"/>
              </a:rPr>
              <a:t>global</a:t>
            </a:r>
            <a:endParaRPr sz="1800">
              <a:solidFill>
                <a:srgbClr val="0A2D6E"/>
              </a:solidFill>
              <a:latin typeface="Avenir"/>
              <a:ea typeface="Avenir"/>
              <a:cs typeface="Avenir"/>
              <a:sym typeface="Avenir"/>
            </a:endParaRPr>
          </a:p>
        </p:txBody>
      </p:sp>
      <p:cxnSp>
        <p:nvCxnSpPr>
          <p:cNvPr id="373" name="Google Shape;373;g2ff36fa939d_0_236"/>
          <p:cNvCxnSpPr>
            <a:stCxn id="361" idx="2"/>
            <a:endCxn id="371" idx="3"/>
          </p:cNvCxnSpPr>
          <p:nvPr/>
        </p:nvCxnSpPr>
        <p:spPr>
          <a:xfrm rot="5400000">
            <a:off x="3677250" y="4735200"/>
            <a:ext cx="1427400" cy="869100"/>
          </a:xfrm>
          <a:prstGeom prst="bentConnector2">
            <a:avLst/>
          </a:prstGeom>
          <a:noFill/>
          <a:ln cap="flat" cmpd="sng" w="19050">
            <a:solidFill>
              <a:srgbClr val="1F497D"/>
            </a:solidFill>
            <a:prstDash val="solid"/>
            <a:round/>
            <a:headEnd len="med" w="med" type="none"/>
            <a:tailEnd len="med" w="med" type="triangle"/>
          </a:ln>
        </p:spPr>
      </p:cxnSp>
      <p:cxnSp>
        <p:nvCxnSpPr>
          <p:cNvPr id="374" name="Google Shape;374;g2ff36fa939d_0_236"/>
          <p:cNvCxnSpPr>
            <a:endCxn id="372" idx="1"/>
          </p:cNvCxnSpPr>
          <p:nvPr/>
        </p:nvCxnSpPr>
        <p:spPr>
          <a:xfrm flipH="1" rot="-5400000">
            <a:off x="4622550" y="4811250"/>
            <a:ext cx="1275000" cy="869100"/>
          </a:xfrm>
          <a:prstGeom prst="bentConnector2">
            <a:avLst/>
          </a:prstGeom>
          <a:noFill/>
          <a:ln cap="flat" cmpd="sng" w="19050">
            <a:solidFill>
              <a:srgbClr val="1F497D"/>
            </a:solidFill>
            <a:prstDash val="solid"/>
            <a:round/>
            <a:headEnd len="med" w="med" type="none"/>
            <a:tailEnd len="med" w="med" type="triangle"/>
          </a:ln>
        </p:spPr>
      </p:cxnSp>
      <p:cxnSp>
        <p:nvCxnSpPr>
          <p:cNvPr id="375" name="Google Shape;375;g2ff36fa939d_0_236"/>
          <p:cNvCxnSpPr>
            <a:stCxn id="361" idx="3"/>
            <a:endCxn id="369" idx="1"/>
          </p:cNvCxnSpPr>
          <p:nvPr/>
        </p:nvCxnSpPr>
        <p:spPr>
          <a:xfrm flipH="1" rot="10800000">
            <a:off x="5694600" y="3054750"/>
            <a:ext cx="2933700" cy="934200"/>
          </a:xfrm>
          <a:prstGeom prst="bentConnector3">
            <a:avLst>
              <a:gd fmla="val 49999" name="adj1"/>
            </a:avLst>
          </a:prstGeom>
          <a:noFill/>
          <a:ln cap="flat" cmpd="sng" w="19050">
            <a:solidFill>
              <a:srgbClr val="1F497D"/>
            </a:solidFill>
            <a:prstDash val="solid"/>
            <a:round/>
            <a:headEnd len="med" w="med" type="none"/>
            <a:tailEnd len="med" w="med" type="triangle"/>
          </a:ln>
        </p:spPr>
      </p:cxnSp>
      <p:cxnSp>
        <p:nvCxnSpPr>
          <p:cNvPr id="376" name="Google Shape;376;g2ff36fa939d_0_236"/>
          <p:cNvCxnSpPr>
            <a:stCxn id="361" idx="3"/>
            <a:endCxn id="370" idx="1"/>
          </p:cNvCxnSpPr>
          <p:nvPr/>
        </p:nvCxnSpPr>
        <p:spPr>
          <a:xfrm>
            <a:off x="5694600" y="3988950"/>
            <a:ext cx="2933700" cy="934200"/>
          </a:xfrm>
          <a:prstGeom prst="bentConnector3">
            <a:avLst>
              <a:gd fmla="val 49999" name="adj1"/>
            </a:avLst>
          </a:prstGeom>
          <a:noFill/>
          <a:ln cap="flat" cmpd="sng" w="19050">
            <a:solidFill>
              <a:srgbClr val="1F497D"/>
            </a:solidFill>
            <a:prstDash val="solid"/>
            <a:round/>
            <a:headEnd len="med" w="med" type="none"/>
            <a:tailEnd len="med" w="med" type="triangle"/>
          </a:ln>
        </p:spPr>
      </p:cxnSp>
      <p:sp>
        <p:nvSpPr>
          <p:cNvPr id="377" name="Google Shape;377;g2ff36fa939d_0_236"/>
          <p:cNvSpPr/>
          <p:nvPr/>
        </p:nvSpPr>
        <p:spPr>
          <a:xfrm>
            <a:off x="9930950" y="1889225"/>
            <a:ext cx="1827036" cy="1042740"/>
          </a:xfrm>
          <a:prstGeom prst="cloud">
            <a:avLst/>
          </a:prstGeom>
          <a:solidFill>
            <a:srgbClr val="FFFFFF"/>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g2ff36fa939d_0_236"/>
          <p:cNvPicPr preferRelativeResize="0"/>
          <p:nvPr/>
        </p:nvPicPr>
        <p:blipFill>
          <a:blip r:embed="rId5">
            <a:alphaModFix/>
          </a:blip>
          <a:stretch>
            <a:fillRect/>
          </a:stretch>
        </p:blipFill>
        <p:spPr>
          <a:xfrm>
            <a:off x="10225450" y="2363150"/>
            <a:ext cx="564485" cy="400200"/>
          </a:xfrm>
          <a:prstGeom prst="rect">
            <a:avLst/>
          </a:prstGeom>
          <a:noFill/>
          <a:ln>
            <a:noFill/>
          </a:ln>
        </p:spPr>
      </p:pic>
      <p:grpSp>
        <p:nvGrpSpPr>
          <p:cNvPr id="379" name="Google Shape;379;g2ff36fa939d_0_236"/>
          <p:cNvGrpSpPr/>
          <p:nvPr/>
        </p:nvGrpSpPr>
        <p:grpSpPr>
          <a:xfrm>
            <a:off x="10656336" y="2020252"/>
            <a:ext cx="969436" cy="495289"/>
            <a:chOff x="6735401" y="1443600"/>
            <a:chExt cx="1470401" cy="682875"/>
          </a:xfrm>
        </p:grpSpPr>
        <p:pic>
          <p:nvPicPr>
            <p:cNvPr id="380" name="Google Shape;380;g2ff36fa939d_0_236"/>
            <p:cNvPicPr preferRelativeResize="0"/>
            <p:nvPr/>
          </p:nvPicPr>
          <p:blipFill>
            <a:blip r:embed="rId6">
              <a:alphaModFix/>
            </a:blip>
            <a:stretch>
              <a:fillRect/>
            </a:stretch>
          </p:blipFill>
          <p:spPr>
            <a:xfrm>
              <a:off x="6735401" y="1631726"/>
              <a:ext cx="452751" cy="306624"/>
            </a:xfrm>
            <a:prstGeom prst="rect">
              <a:avLst/>
            </a:prstGeom>
            <a:noFill/>
            <a:ln>
              <a:noFill/>
            </a:ln>
          </p:spPr>
        </p:pic>
        <p:pic>
          <p:nvPicPr>
            <p:cNvPr id="381" name="Google Shape;381;g2ff36fa939d_0_236"/>
            <p:cNvPicPr preferRelativeResize="0"/>
            <p:nvPr/>
          </p:nvPicPr>
          <p:blipFill>
            <a:blip r:embed="rId6">
              <a:alphaModFix/>
            </a:blip>
            <a:stretch>
              <a:fillRect/>
            </a:stretch>
          </p:blipFill>
          <p:spPr>
            <a:xfrm>
              <a:off x="7244226" y="1631726"/>
              <a:ext cx="452751" cy="306624"/>
            </a:xfrm>
            <a:prstGeom prst="rect">
              <a:avLst/>
            </a:prstGeom>
            <a:noFill/>
            <a:ln>
              <a:noFill/>
            </a:ln>
          </p:spPr>
        </p:pic>
        <p:pic>
          <p:nvPicPr>
            <p:cNvPr id="382" name="Google Shape;382;g2ff36fa939d_0_236"/>
            <p:cNvPicPr preferRelativeResize="0"/>
            <p:nvPr/>
          </p:nvPicPr>
          <p:blipFill>
            <a:blip r:embed="rId6">
              <a:alphaModFix/>
            </a:blip>
            <a:stretch>
              <a:fillRect/>
            </a:stretch>
          </p:blipFill>
          <p:spPr>
            <a:xfrm>
              <a:off x="7753051" y="1631726"/>
              <a:ext cx="452751" cy="306624"/>
            </a:xfrm>
            <a:prstGeom prst="rect">
              <a:avLst/>
            </a:prstGeom>
            <a:noFill/>
            <a:ln>
              <a:noFill/>
            </a:ln>
          </p:spPr>
        </p:pic>
        <p:sp>
          <p:nvSpPr>
            <p:cNvPr id="383" name="Google Shape;383;g2ff36fa939d_0_236"/>
            <p:cNvSpPr/>
            <p:nvPr/>
          </p:nvSpPr>
          <p:spPr>
            <a:xfrm>
              <a:off x="7376850" y="1443600"/>
              <a:ext cx="187500" cy="92400"/>
            </a:xfrm>
            <a:prstGeom prst="flowChartAlternateProcess">
              <a:avLst/>
            </a:prstGeom>
            <a:solidFill>
              <a:srgbClr val="FFFFF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ff36fa939d_0_236"/>
            <p:cNvSpPr/>
            <p:nvPr/>
          </p:nvSpPr>
          <p:spPr>
            <a:xfrm>
              <a:off x="7376850" y="2034075"/>
              <a:ext cx="187500" cy="92400"/>
            </a:xfrm>
            <a:prstGeom prst="flowChartAlternateProcess">
              <a:avLst/>
            </a:prstGeom>
            <a:solidFill>
              <a:srgbClr val="FFFFF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 name="Google Shape;385;g2ff36fa939d_0_236"/>
            <p:cNvCxnSpPr>
              <a:stCxn id="383" idx="2"/>
              <a:endCxn id="380" idx="0"/>
            </p:cNvCxnSpPr>
            <p:nvPr/>
          </p:nvCxnSpPr>
          <p:spPr>
            <a:xfrm rot="5400000">
              <a:off x="7168350" y="1329450"/>
              <a:ext cx="95700" cy="508800"/>
            </a:xfrm>
            <a:prstGeom prst="bentConnector3">
              <a:avLst>
                <a:gd fmla="val 50013" name="adj1"/>
              </a:avLst>
            </a:prstGeom>
            <a:noFill/>
            <a:ln cap="flat" cmpd="sng" w="9525">
              <a:solidFill>
                <a:srgbClr val="1F497D"/>
              </a:solidFill>
              <a:prstDash val="solid"/>
              <a:round/>
              <a:headEnd len="med" w="med" type="none"/>
              <a:tailEnd len="med" w="med" type="none"/>
            </a:ln>
          </p:spPr>
        </p:cxnSp>
        <p:cxnSp>
          <p:nvCxnSpPr>
            <p:cNvPr id="386" name="Google Shape;386;g2ff36fa939d_0_236"/>
            <p:cNvCxnSpPr>
              <a:stCxn id="383" idx="2"/>
              <a:endCxn id="381" idx="0"/>
            </p:cNvCxnSpPr>
            <p:nvPr/>
          </p:nvCxnSpPr>
          <p:spPr>
            <a:xfrm flipH="1" rot="-5400000">
              <a:off x="7423200" y="1583400"/>
              <a:ext cx="95700" cy="900"/>
            </a:xfrm>
            <a:prstGeom prst="bentConnector3">
              <a:avLst>
                <a:gd fmla="val 50013" name="adj1"/>
              </a:avLst>
            </a:prstGeom>
            <a:noFill/>
            <a:ln cap="flat" cmpd="sng" w="9525">
              <a:solidFill>
                <a:srgbClr val="1F497D"/>
              </a:solidFill>
              <a:prstDash val="solid"/>
              <a:round/>
              <a:headEnd len="med" w="med" type="none"/>
              <a:tailEnd len="med" w="med" type="none"/>
            </a:ln>
          </p:spPr>
        </p:cxnSp>
        <p:cxnSp>
          <p:nvCxnSpPr>
            <p:cNvPr id="387" name="Google Shape;387;g2ff36fa939d_0_236"/>
            <p:cNvCxnSpPr>
              <a:stCxn id="383" idx="2"/>
              <a:endCxn id="382" idx="0"/>
            </p:cNvCxnSpPr>
            <p:nvPr/>
          </p:nvCxnSpPr>
          <p:spPr>
            <a:xfrm flipH="1" rot="-5400000">
              <a:off x="7677150" y="1329450"/>
              <a:ext cx="95700" cy="508800"/>
            </a:xfrm>
            <a:prstGeom prst="bentConnector3">
              <a:avLst>
                <a:gd fmla="val 50013" name="adj1"/>
              </a:avLst>
            </a:prstGeom>
            <a:noFill/>
            <a:ln cap="flat" cmpd="sng" w="9525">
              <a:solidFill>
                <a:srgbClr val="1F497D"/>
              </a:solidFill>
              <a:prstDash val="solid"/>
              <a:round/>
              <a:headEnd len="med" w="med" type="none"/>
              <a:tailEnd len="med" w="med" type="none"/>
            </a:ln>
          </p:spPr>
        </p:cxnSp>
        <p:cxnSp>
          <p:nvCxnSpPr>
            <p:cNvPr id="388" name="Google Shape;388;g2ff36fa939d_0_236"/>
            <p:cNvCxnSpPr>
              <a:stCxn id="380" idx="2"/>
              <a:endCxn id="384" idx="0"/>
            </p:cNvCxnSpPr>
            <p:nvPr/>
          </p:nvCxnSpPr>
          <p:spPr>
            <a:xfrm flipH="1" rot="-5400000">
              <a:off x="7168326" y="1731800"/>
              <a:ext cx="95700" cy="508800"/>
            </a:xfrm>
            <a:prstGeom prst="bentConnector3">
              <a:avLst>
                <a:gd fmla="val 50013" name="adj1"/>
              </a:avLst>
            </a:prstGeom>
            <a:noFill/>
            <a:ln cap="flat" cmpd="sng" w="9525">
              <a:solidFill>
                <a:srgbClr val="1F497D"/>
              </a:solidFill>
              <a:prstDash val="solid"/>
              <a:round/>
              <a:headEnd len="med" w="med" type="none"/>
              <a:tailEnd len="med" w="med" type="none"/>
            </a:ln>
          </p:spPr>
        </p:cxnSp>
        <p:cxnSp>
          <p:nvCxnSpPr>
            <p:cNvPr id="389" name="Google Shape;389;g2ff36fa939d_0_236"/>
            <p:cNvCxnSpPr>
              <a:stCxn id="382" idx="2"/>
              <a:endCxn id="384" idx="0"/>
            </p:cNvCxnSpPr>
            <p:nvPr/>
          </p:nvCxnSpPr>
          <p:spPr>
            <a:xfrm rot="5400000">
              <a:off x="7677176" y="1731800"/>
              <a:ext cx="95700" cy="508800"/>
            </a:xfrm>
            <a:prstGeom prst="bentConnector3">
              <a:avLst>
                <a:gd fmla="val 50013" name="adj1"/>
              </a:avLst>
            </a:prstGeom>
            <a:noFill/>
            <a:ln cap="flat" cmpd="sng" w="9525">
              <a:solidFill>
                <a:srgbClr val="1F497D"/>
              </a:solidFill>
              <a:prstDash val="solid"/>
              <a:round/>
              <a:headEnd len="med" w="med" type="none"/>
              <a:tailEnd len="med" w="med" type="none"/>
            </a:ln>
          </p:spPr>
        </p:cxnSp>
        <p:cxnSp>
          <p:nvCxnSpPr>
            <p:cNvPr id="390" name="Google Shape;390;g2ff36fa939d_0_236"/>
            <p:cNvCxnSpPr>
              <a:stCxn id="381" idx="2"/>
              <a:endCxn id="384" idx="0"/>
            </p:cNvCxnSpPr>
            <p:nvPr/>
          </p:nvCxnSpPr>
          <p:spPr>
            <a:xfrm flipH="1" rot="-5400000">
              <a:off x="7423201" y="1985750"/>
              <a:ext cx="95700" cy="900"/>
            </a:xfrm>
            <a:prstGeom prst="bentConnector3">
              <a:avLst>
                <a:gd fmla="val 50013" name="adj1"/>
              </a:avLst>
            </a:prstGeom>
            <a:noFill/>
            <a:ln cap="flat" cmpd="sng" w="9525">
              <a:solidFill>
                <a:srgbClr val="1F497D"/>
              </a:solidFill>
              <a:prstDash val="solid"/>
              <a:round/>
              <a:headEnd len="med" w="med" type="none"/>
              <a:tailEnd len="med" w="med" type="none"/>
            </a:ln>
          </p:spPr>
        </p:cxnSp>
      </p:grpSp>
      <p:pic>
        <p:nvPicPr>
          <p:cNvPr id="391" name="Google Shape;391;g2ff36fa939d_0_236"/>
          <p:cNvPicPr preferRelativeResize="0"/>
          <p:nvPr/>
        </p:nvPicPr>
        <p:blipFill>
          <a:blip r:embed="rId5">
            <a:alphaModFix/>
          </a:blip>
          <a:stretch>
            <a:fillRect/>
          </a:stretch>
        </p:blipFill>
        <p:spPr>
          <a:xfrm>
            <a:off x="10013150" y="4143314"/>
            <a:ext cx="1130977" cy="801834"/>
          </a:xfrm>
          <a:prstGeom prst="rect">
            <a:avLst/>
          </a:prstGeom>
          <a:noFill/>
          <a:ln>
            <a:noFill/>
          </a:ln>
        </p:spPr>
      </p:pic>
      <p:pic>
        <p:nvPicPr>
          <p:cNvPr id="392" name="Google Shape;392;g2ff36fa939d_0_236"/>
          <p:cNvPicPr preferRelativeResize="0"/>
          <p:nvPr/>
        </p:nvPicPr>
        <p:blipFill>
          <a:blip r:embed="rId7">
            <a:alphaModFix/>
          </a:blip>
          <a:stretch>
            <a:fillRect/>
          </a:stretch>
        </p:blipFill>
        <p:spPr>
          <a:xfrm flipH="1">
            <a:off x="1936624" y="6000813"/>
            <a:ext cx="676526" cy="687711"/>
          </a:xfrm>
          <a:prstGeom prst="rect">
            <a:avLst/>
          </a:prstGeom>
          <a:noFill/>
          <a:ln>
            <a:noFill/>
          </a:ln>
        </p:spPr>
      </p:pic>
      <p:pic>
        <p:nvPicPr>
          <p:cNvPr id="393" name="Google Shape;393;g2ff36fa939d_0_236"/>
          <p:cNvPicPr preferRelativeResize="0"/>
          <p:nvPr/>
        </p:nvPicPr>
        <p:blipFill>
          <a:blip r:embed="rId8">
            <a:alphaModFix/>
          </a:blip>
          <a:stretch>
            <a:fillRect/>
          </a:stretch>
        </p:blipFill>
        <p:spPr>
          <a:xfrm>
            <a:off x="7046175" y="6000475"/>
            <a:ext cx="676518" cy="677101"/>
          </a:xfrm>
          <a:prstGeom prst="rect">
            <a:avLst/>
          </a:prstGeom>
          <a:noFill/>
          <a:ln>
            <a:noFill/>
          </a:ln>
        </p:spPr>
      </p:pic>
      <p:sp>
        <p:nvSpPr>
          <p:cNvPr id="394" name="Google Shape;394;g2ff36fa939d_0_236"/>
          <p:cNvSpPr txBox="1"/>
          <p:nvPr/>
        </p:nvSpPr>
        <p:spPr>
          <a:xfrm>
            <a:off x="7163275" y="3650325"/>
            <a:ext cx="3288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solidFill>
                  <a:srgbClr val="8CB423"/>
                </a:solidFill>
                <a:latin typeface="Avenir"/>
                <a:ea typeface="Avenir"/>
                <a:cs typeface="Avenir"/>
                <a:sym typeface="Avenir"/>
              </a:rPr>
              <a:t>Is the interpretation method specific for a certain model type?</a:t>
            </a:r>
            <a:endParaRPr sz="1600">
              <a:solidFill>
                <a:srgbClr val="8CB423"/>
              </a:solidFill>
              <a:latin typeface="Avenir"/>
              <a:ea typeface="Avenir"/>
              <a:cs typeface="Avenir"/>
              <a:sym typeface="Avenir"/>
            </a:endParaRPr>
          </a:p>
        </p:txBody>
      </p:sp>
      <p:sp>
        <p:nvSpPr>
          <p:cNvPr id="395" name="Google Shape;395;g2ff36fa939d_0_236"/>
          <p:cNvSpPr txBox="1"/>
          <p:nvPr/>
        </p:nvSpPr>
        <p:spPr>
          <a:xfrm>
            <a:off x="7726300" y="4512400"/>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rgbClr val="8CB423"/>
                </a:solidFill>
                <a:latin typeface="Avenir"/>
                <a:ea typeface="Avenir"/>
                <a:cs typeface="Avenir"/>
                <a:sym typeface="Avenir"/>
              </a:rPr>
              <a:t>yes</a:t>
            </a:r>
            <a:endParaRPr>
              <a:solidFill>
                <a:srgbClr val="8CB423"/>
              </a:solidFill>
              <a:latin typeface="Avenir"/>
              <a:ea typeface="Avenir"/>
              <a:cs typeface="Avenir"/>
              <a:sym typeface="Avenir"/>
            </a:endParaRPr>
          </a:p>
        </p:txBody>
      </p:sp>
      <p:sp>
        <p:nvSpPr>
          <p:cNvPr id="396" name="Google Shape;396;g2ff36fa939d_0_236"/>
          <p:cNvSpPr txBox="1"/>
          <p:nvPr/>
        </p:nvSpPr>
        <p:spPr>
          <a:xfrm>
            <a:off x="7726288" y="2998875"/>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rgbClr val="8CB423"/>
                </a:solidFill>
                <a:latin typeface="Avenir"/>
                <a:ea typeface="Avenir"/>
                <a:cs typeface="Avenir"/>
                <a:sym typeface="Avenir"/>
              </a:rPr>
              <a:t>no</a:t>
            </a:r>
            <a:endParaRPr>
              <a:solidFill>
                <a:srgbClr val="8CB423"/>
              </a:solidFill>
              <a:latin typeface="Avenir"/>
              <a:ea typeface="Avenir"/>
              <a:cs typeface="Avenir"/>
              <a:sym typeface="Avenir"/>
            </a:endParaRPr>
          </a:p>
        </p:txBody>
      </p:sp>
      <p:sp>
        <p:nvSpPr>
          <p:cNvPr id="397" name="Google Shape;397;g2ff36fa939d_0_236"/>
          <p:cNvSpPr txBox="1"/>
          <p:nvPr/>
        </p:nvSpPr>
        <p:spPr>
          <a:xfrm>
            <a:off x="4825500" y="4457075"/>
            <a:ext cx="2163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solidFill>
                  <a:srgbClr val="8CB423"/>
                </a:solidFill>
                <a:latin typeface="Avenir"/>
                <a:ea typeface="Avenir"/>
                <a:cs typeface="Avenir"/>
                <a:sym typeface="Avenir"/>
              </a:rPr>
              <a:t>Does the method describe the average behaviour of the model?</a:t>
            </a:r>
            <a:endParaRPr sz="1600">
              <a:solidFill>
                <a:srgbClr val="8CB423"/>
              </a:solidFill>
              <a:latin typeface="Avenir"/>
              <a:ea typeface="Avenir"/>
              <a:cs typeface="Avenir"/>
              <a:sym typeface="Avenir"/>
            </a:endParaRPr>
          </a:p>
        </p:txBody>
      </p:sp>
      <p:sp>
        <p:nvSpPr>
          <p:cNvPr id="398" name="Google Shape;398;g2ff36fa939d_0_236"/>
          <p:cNvSpPr txBox="1"/>
          <p:nvPr/>
        </p:nvSpPr>
        <p:spPr>
          <a:xfrm>
            <a:off x="4174800" y="5807100"/>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rgbClr val="8CB423"/>
                </a:solidFill>
                <a:latin typeface="Avenir"/>
                <a:ea typeface="Avenir"/>
                <a:cs typeface="Avenir"/>
                <a:sym typeface="Avenir"/>
              </a:rPr>
              <a:t>no</a:t>
            </a:r>
            <a:endParaRPr>
              <a:solidFill>
                <a:srgbClr val="8CB423"/>
              </a:solidFill>
              <a:latin typeface="Avenir"/>
              <a:ea typeface="Avenir"/>
              <a:cs typeface="Avenir"/>
              <a:sym typeface="Avenir"/>
            </a:endParaRPr>
          </a:p>
        </p:txBody>
      </p:sp>
      <p:sp>
        <p:nvSpPr>
          <p:cNvPr id="399" name="Google Shape;399;g2ff36fa939d_0_236"/>
          <p:cNvSpPr txBox="1"/>
          <p:nvPr/>
        </p:nvSpPr>
        <p:spPr>
          <a:xfrm>
            <a:off x="4967700" y="5807100"/>
            <a:ext cx="5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rgbClr val="8CB423"/>
                </a:solidFill>
                <a:latin typeface="Avenir"/>
                <a:ea typeface="Avenir"/>
                <a:cs typeface="Avenir"/>
                <a:sym typeface="Avenir"/>
              </a:rPr>
              <a:t>yes</a:t>
            </a:r>
            <a:endParaRPr>
              <a:solidFill>
                <a:srgbClr val="8CB423"/>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ff36fa939d_0_284"/>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405" name="Google Shape;405;g2ff36fa939d_0_284"/>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Integration of XAI into your Machine Learning workflow</a:t>
            </a:r>
            <a:endParaRPr>
              <a:latin typeface="Play"/>
              <a:ea typeface="Play"/>
              <a:cs typeface="Play"/>
              <a:sym typeface="Play"/>
            </a:endParaRPr>
          </a:p>
        </p:txBody>
      </p:sp>
      <p:cxnSp>
        <p:nvCxnSpPr>
          <p:cNvPr id="406" name="Google Shape;406;g2ff36fa939d_0_284"/>
          <p:cNvCxnSpPr/>
          <p:nvPr/>
        </p:nvCxnSpPr>
        <p:spPr>
          <a:xfrm flipH="1" rot="10800000">
            <a:off x="1052924" y="4266205"/>
            <a:ext cx="10026300" cy="3600"/>
          </a:xfrm>
          <a:prstGeom prst="straightConnector1">
            <a:avLst/>
          </a:prstGeom>
          <a:noFill/>
          <a:ln cap="flat" cmpd="sng" w="38100">
            <a:solidFill>
              <a:srgbClr val="1F497D"/>
            </a:solidFill>
            <a:prstDash val="solid"/>
            <a:round/>
            <a:headEnd len="med" w="med" type="diamond"/>
            <a:tailEnd len="med" w="med" type="diamond"/>
          </a:ln>
        </p:spPr>
      </p:cxnSp>
      <p:cxnSp>
        <p:nvCxnSpPr>
          <p:cNvPr id="407" name="Google Shape;407;g2ff36fa939d_0_284"/>
          <p:cNvCxnSpPr/>
          <p:nvPr/>
        </p:nvCxnSpPr>
        <p:spPr>
          <a:xfrm flipH="1">
            <a:off x="6065824" y="2162801"/>
            <a:ext cx="3600" cy="4210500"/>
          </a:xfrm>
          <a:prstGeom prst="straightConnector1">
            <a:avLst/>
          </a:prstGeom>
          <a:noFill/>
          <a:ln cap="flat" cmpd="sng" w="38100">
            <a:solidFill>
              <a:srgbClr val="1F497D"/>
            </a:solidFill>
            <a:prstDash val="solid"/>
            <a:round/>
            <a:headEnd len="med" w="med" type="diamond"/>
            <a:tailEnd len="med" w="med" type="diamond"/>
          </a:ln>
        </p:spPr>
      </p:cxnSp>
      <p:sp>
        <p:nvSpPr>
          <p:cNvPr id="408" name="Google Shape;408;g2ff36fa939d_0_284"/>
          <p:cNvSpPr txBox="1"/>
          <p:nvPr/>
        </p:nvSpPr>
        <p:spPr>
          <a:xfrm>
            <a:off x="6145346" y="1987125"/>
            <a:ext cx="1918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900">
                <a:solidFill>
                  <a:srgbClr val="1F497D"/>
                </a:solidFill>
                <a:latin typeface="Play"/>
                <a:ea typeface="Play"/>
                <a:cs typeface="Play"/>
                <a:sym typeface="Play"/>
              </a:rPr>
              <a:t>Model-Agnostic</a:t>
            </a:r>
            <a:endParaRPr sz="1900">
              <a:solidFill>
                <a:srgbClr val="1F497D"/>
              </a:solidFill>
              <a:latin typeface="Play"/>
              <a:ea typeface="Play"/>
              <a:cs typeface="Play"/>
              <a:sym typeface="Play"/>
            </a:endParaRPr>
          </a:p>
        </p:txBody>
      </p:sp>
      <p:sp>
        <p:nvSpPr>
          <p:cNvPr id="409" name="Google Shape;409;g2ff36fa939d_0_284"/>
          <p:cNvSpPr txBox="1"/>
          <p:nvPr/>
        </p:nvSpPr>
        <p:spPr>
          <a:xfrm>
            <a:off x="6145346" y="6058203"/>
            <a:ext cx="1918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900">
                <a:solidFill>
                  <a:srgbClr val="1F497D"/>
                </a:solidFill>
                <a:latin typeface="Play"/>
                <a:ea typeface="Play"/>
                <a:cs typeface="Play"/>
                <a:sym typeface="Play"/>
              </a:rPr>
              <a:t>Model-Specific</a:t>
            </a:r>
            <a:endParaRPr sz="1900">
              <a:solidFill>
                <a:srgbClr val="1F497D"/>
              </a:solidFill>
              <a:latin typeface="Play"/>
              <a:ea typeface="Play"/>
              <a:cs typeface="Play"/>
              <a:sym typeface="Play"/>
            </a:endParaRPr>
          </a:p>
        </p:txBody>
      </p:sp>
      <p:sp>
        <p:nvSpPr>
          <p:cNvPr id="410" name="Google Shape;410;g2ff36fa939d_0_284"/>
          <p:cNvSpPr txBox="1"/>
          <p:nvPr/>
        </p:nvSpPr>
        <p:spPr>
          <a:xfrm>
            <a:off x="981450" y="4266469"/>
            <a:ext cx="1918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900">
                <a:solidFill>
                  <a:srgbClr val="1F497D"/>
                </a:solidFill>
                <a:latin typeface="Play"/>
                <a:ea typeface="Play"/>
                <a:cs typeface="Play"/>
                <a:sym typeface="Play"/>
              </a:rPr>
              <a:t>Global</a:t>
            </a:r>
            <a:endParaRPr sz="1900">
              <a:solidFill>
                <a:srgbClr val="1F497D"/>
              </a:solidFill>
              <a:latin typeface="Play"/>
              <a:ea typeface="Play"/>
              <a:cs typeface="Play"/>
              <a:sym typeface="Play"/>
            </a:endParaRPr>
          </a:p>
        </p:txBody>
      </p:sp>
      <p:sp>
        <p:nvSpPr>
          <p:cNvPr id="411" name="Google Shape;411;g2ff36fa939d_0_284"/>
          <p:cNvSpPr txBox="1"/>
          <p:nvPr/>
        </p:nvSpPr>
        <p:spPr>
          <a:xfrm>
            <a:off x="9235186" y="4266469"/>
            <a:ext cx="19188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de-DE" sz="1900">
                <a:solidFill>
                  <a:srgbClr val="1F497D"/>
                </a:solidFill>
                <a:latin typeface="Play"/>
                <a:ea typeface="Play"/>
                <a:cs typeface="Play"/>
                <a:sym typeface="Play"/>
              </a:rPr>
              <a:t>Local</a:t>
            </a:r>
            <a:endParaRPr sz="1900">
              <a:solidFill>
                <a:srgbClr val="1F497D"/>
              </a:solidFill>
              <a:latin typeface="Play"/>
              <a:ea typeface="Play"/>
              <a:cs typeface="Play"/>
              <a:sym typeface="Play"/>
            </a:endParaRPr>
          </a:p>
        </p:txBody>
      </p:sp>
      <p:sp>
        <p:nvSpPr>
          <p:cNvPr id="412" name="Google Shape;412;g2ff36fa939d_0_284"/>
          <p:cNvSpPr/>
          <p:nvPr/>
        </p:nvSpPr>
        <p:spPr>
          <a:xfrm>
            <a:off x="1901067" y="4647197"/>
            <a:ext cx="3757500" cy="4770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rgbClr val="808080"/>
              </a:buClr>
              <a:buSzPts val="1800"/>
              <a:buFont typeface="Avenir"/>
              <a:buChar char="o"/>
            </a:pPr>
            <a:r>
              <a:rPr i="0" lang="de-DE" sz="1800" u="none" cap="none" strike="noStrike">
                <a:solidFill>
                  <a:srgbClr val="808080"/>
                </a:solidFill>
                <a:latin typeface="Avenir"/>
                <a:ea typeface="Avenir"/>
                <a:cs typeface="Avenir"/>
                <a:sym typeface="Avenir"/>
              </a:rPr>
              <a:t>Attacking for Interpretability</a:t>
            </a:r>
            <a:endParaRPr i="0" sz="1800" u="none" cap="none" strike="noStrike">
              <a:solidFill>
                <a:srgbClr val="000000"/>
              </a:solidFill>
              <a:latin typeface="Avenir"/>
              <a:ea typeface="Avenir"/>
              <a:cs typeface="Avenir"/>
              <a:sym typeface="Avenir"/>
            </a:endParaRPr>
          </a:p>
        </p:txBody>
      </p:sp>
      <p:sp>
        <p:nvSpPr>
          <p:cNvPr id="413" name="Google Shape;413;g2ff36fa939d_0_284"/>
          <p:cNvSpPr/>
          <p:nvPr/>
        </p:nvSpPr>
        <p:spPr>
          <a:xfrm>
            <a:off x="1052924" y="5148593"/>
            <a:ext cx="3588900" cy="4770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rgbClr val="808080"/>
              </a:buClr>
              <a:buSzPts val="1800"/>
              <a:buFont typeface="Avenir"/>
              <a:buChar char="o"/>
            </a:pPr>
            <a:r>
              <a:rPr i="0" lang="de-DE" sz="1800" u="none" cap="none" strike="noStrike">
                <a:solidFill>
                  <a:srgbClr val="808080"/>
                </a:solidFill>
                <a:latin typeface="Avenir"/>
                <a:ea typeface="Avenir"/>
                <a:cs typeface="Avenir"/>
                <a:sym typeface="Avenir"/>
              </a:rPr>
              <a:t>Global Attribution Mapping</a:t>
            </a:r>
            <a:endParaRPr i="0" sz="1800" u="none" cap="none" strike="noStrike">
              <a:solidFill>
                <a:srgbClr val="000000"/>
              </a:solidFill>
              <a:latin typeface="Avenir"/>
              <a:ea typeface="Avenir"/>
              <a:cs typeface="Avenir"/>
              <a:sym typeface="Avenir"/>
            </a:endParaRPr>
          </a:p>
        </p:txBody>
      </p:sp>
      <p:sp>
        <p:nvSpPr>
          <p:cNvPr id="414" name="Google Shape;414;g2ff36fa939d_0_284"/>
          <p:cNvSpPr/>
          <p:nvPr/>
        </p:nvSpPr>
        <p:spPr>
          <a:xfrm>
            <a:off x="2590340" y="5622908"/>
            <a:ext cx="2712900" cy="7968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chemeClr val="accent1"/>
              </a:buClr>
              <a:buSzPts val="1800"/>
              <a:buFont typeface="Play"/>
              <a:buChar char="o"/>
            </a:pPr>
            <a:r>
              <a:rPr i="0" lang="de-DE" sz="1800" u="none" cap="none" strike="noStrike">
                <a:solidFill>
                  <a:schemeClr val="accent1"/>
                </a:solidFill>
                <a:latin typeface="Play"/>
                <a:ea typeface="Play"/>
                <a:cs typeface="Play"/>
                <a:sym typeface="Play"/>
              </a:rPr>
              <a:t>Forest-Guided Clustering (FGC)</a:t>
            </a:r>
            <a:endParaRPr i="0" sz="1800" u="none" cap="none" strike="noStrike">
              <a:solidFill>
                <a:schemeClr val="accent1"/>
              </a:solidFill>
              <a:latin typeface="Play"/>
              <a:ea typeface="Play"/>
              <a:cs typeface="Play"/>
              <a:sym typeface="Play"/>
            </a:endParaRPr>
          </a:p>
        </p:txBody>
      </p:sp>
      <p:sp>
        <p:nvSpPr>
          <p:cNvPr id="415" name="Google Shape;415;g2ff36fa939d_0_284"/>
          <p:cNvSpPr/>
          <p:nvPr/>
        </p:nvSpPr>
        <p:spPr>
          <a:xfrm>
            <a:off x="7340471" y="4638999"/>
            <a:ext cx="3293400" cy="4770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rgbClr val="808080"/>
              </a:buClr>
              <a:buSzPts val="1800"/>
              <a:buFont typeface="Avenir"/>
              <a:buChar char="o"/>
            </a:pPr>
            <a:r>
              <a:rPr i="0" lang="de-DE" sz="1800" u="none" cap="none" strike="noStrike">
                <a:solidFill>
                  <a:srgbClr val="808080"/>
                </a:solidFill>
                <a:latin typeface="Avenir"/>
                <a:ea typeface="Avenir"/>
                <a:cs typeface="Avenir"/>
                <a:sym typeface="Avenir"/>
              </a:rPr>
              <a:t>Integrated Gradients (IG)</a:t>
            </a:r>
            <a:endParaRPr i="0" sz="1800" u="none" cap="none" strike="noStrike">
              <a:solidFill>
                <a:srgbClr val="000000"/>
              </a:solidFill>
              <a:latin typeface="Avenir"/>
              <a:ea typeface="Avenir"/>
              <a:cs typeface="Avenir"/>
              <a:sym typeface="Avenir"/>
            </a:endParaRPr>
          </a:p>
        </p:txBody>
      </p:sp>
      <p:sp>
        <p:nvSpPr>
          <p:cNvPr id="416" name="Google Shape;416;g2ff36fa939d_0_284"/>
          <p:cNvSpPr/>
          <p:nvPr/>
        </p:nvSpPr>
        <p:spPr>
          <a:xfrm>
            <a:off x="6716437" y="5563166"/>
            <a:ext cx="2968200" cy="4545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rgbClr val="808080"/>
              </a:buClr>
              <a:buSzPts val="1800"/>
              <a:buFont typeface="Avenir"/>
              <a:buChar char="o"/>
            </a:pPr>
            <a:r>
              <a:rPr i="0" lang="de-DE" sz="1800" u="none" cap="none" strike="noStrike">
                <a:solidFill>
                  <a:srgbClr val="808080"/>
                </a:solidFill>
                <a:latin typeface="Avenir"/>
                <a:ea typeface="Avenir"/>
                <a:cs typeface="Avenir"/>
                <a:sym typeface="Avenir"/>
              </a:rPr>
              <a:t>Grad-CAM</a:t>
            </a:r>
            <a:endParaRPr i="0" sz="1800" u="none" cap="none" strike="noStrike">
              <a:solidFill>
                <a:srgbClr val="808080"/>
              </a:solidFill>
              <a:latin typeface="Avenir"/>
              <a:ea typeface="Avenir"/>
              <a:cs typeface="Avenir"/>
              <a:sym typeface="Avenir"/>
            </a:endParaRPr>
          </a:p>
        </p:txBody>
      </p:sp>
      <p:sp>
        <p:nvSpPr>
          <p:cNvPr id="417" name="Google Shape;417;g2ff36fa939d_0_284"/>
          <p:cNvSpPr/>
          <p:nvPr/>
        </p:nvSpPr>
        <p:spPr>
          <a:xfrm>
            <a:off x="6369537" y="2540744"/>
            <a:ext cx="4650300" cy="7968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rgbClr val="808080"/>
              </a:buClr>
              <a:buSzPts val="1800"/>
              <a:buFont typeface="Avenir"/>
              <a:buChar char="o"/>
            </a:pPr>
            <a:r>
              <a:rPr i="0" lang="de-DE" sz="1800" u="none" cap="none" strike="noStrike">
                <a:solidFill>
                  <a:srgbClr val="808080"/>
                </a:solidFill>
                <a:latin typeface="Avenir"/>
                <a:ea typeface="Avenir"/>
                <a:cs typeface="Avenir"/>
                <a:sym typeface="Avenir"/>
              </a:rPr>
              <a:t>Local Interpretable Model-Agnostic Explanations (LIME)</a:t>
            </a:r>
            <a:endParaRPr i="0" sz="1800" u="none" cap="none" strike="noStrike">
              <a:solidFill>
                <a:srgbClr val="808080"/>
              </a:solidFill>
              <a:latin typeface="Avenir"/>
              <a:ea typeface="Avenir"/>
              <a:cs typeface="Avenir"/>
              <a:sym typeface="Avenir"/>
            </a:endParaRPr>
          </a:p>
        </p:txBody>
      </p:sp>
      <p:sp>
        <p:nvSpPr>
          <p:cNvPr id="418" name="Google Shape;418;g2ff36fa939d_0_284"/>
          <p:cNvSpPr/>
          <p:nvPr/>
        </p:nvSpPr>
        <p:spPr>
          <a:xfrm>
            <a:off x="7910307" y="3429025"/>
            <a:ext cx="2508900" cy="4545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chemeClr val="accent1"/>
              </a:buClr>
              <a:buSzPts val="1800"/>
              <a:buFont typeface="Play"/>
              <a:buChar char="o"/>
            </a:pPr>
            <a:r>
              <a:rPr i="0" lang="de-DE" sz="1800" u="none" cap="none" strike="noStrike">
                <a:solidFill>
                  <a:schemeClr val="accent1"/>
                </a:solidFill>
                <a:latin typeface="Play"/>
                <a:ea typeface="Play"/>
                <a:cs typeface="Play"/>
                <a:sym typeface="Play"/>
              </a:rPr>
              <a:t>Shapley Values</a:t>
            </a:r>
            <a:endParaRPr i="0" sz="1800" u="none" cap="none" strike="noStrike">
              <a:solidFill>
                <a:schemeClr val="accent1"/>
              </a:solidFill>
              <a:latin typeface="Play"/>
              <a:ea typeface="Play"/>
              <a:cs typeface="Play"/>
              <a:sym typeface="Play"/>
            </a:endParaRPr>
          </a:p>
        </p:txBody>
      </p:sp>
      <p:sp>
        <p:nvSpPr>
          <p:cNvPr id="419" name="Google Shape;419;g2ff36fa939d_0_284"/>
          <p:cNvSpPr/>
          <p:nvPr/>
        </p:nvSpPr>
        <p:spPr>
          <a:xfrm>
            <a:off x="1143251" y="2444199"/>
            <a:ext cx="3686700" cy="4770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rgbClr val="808080"/>
              </a:buClr>
              <a:buSzPts val="1800"/>
              <a:buFont typeface="Avenir"/>
              <a:buChar char="o"/>
            </a:pPr>
            <a:r>
              <a:rPr i="0" lang="de-DE" sz="1800" u="none" cap="none" strike="noStrike">
                <a:solidFill>
                  <a:srgbClr val="808080"/>
                </a:solidFill>
                <a:latin typeface="Avenir"/>
                <a:ea typeface="Avenir"/>
                <a:cs typeface="Avenir"/>
                <a:sym typeface="Avenir"/>
              </a:rPr>
              <a:t>Partial Dependence Plots</a:t>
            </a:r>
            <a:endParaRPr i="0" sz="1800" u="none" cap="none" strike="noStrike">
              <a:solidFill>
                <a:srgbClr val="000000"/>
              </a:solidFill>
              <a:latin typeface="Avenir"/>
              <a:ea typeface="Avenir"/>
              <a:cs typeface="Avenir"/>
              <a:sym typeface="Avenir"/>
            </a:endParaRPr>
          </a:p>
        </p:txBody>
      </p:sp>
      <p:sp>
        <p:nvSpPr>
          <p:cNvPr id="420" name="Google Shape;420;g2ff36fa939d_0_284"/>
          <p:cNvSpPr/>
          <p:nvPr/>
        </p:nvSpPr>
        <p:spPr>
          <a:xfrm>
            <a:off x="1634659" y="3536385"/>
            <a:ext cx="3121800" cy="4545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chemeClr val="accent1"/>
              </a:buClr>
              <a:buSzPts val="1800"/>
              <a:buFont typeface="Play"/>
              <a:buChar char="o"/>
            </a:pPr>
            <a:r>
              <a:rPr i="0" lang="de-DE" sz="1800" u="none" cap="none" strike="noStrike">
                <a:solidFill>
                  <a:schemeClr val="accent1"/>
                </a:solidFill>
                <a:latin typeface="Play"/>
                <a:ea typeface="Play"/>
                <a:cs typeface="Play"/>
                <a:sym typeface="Play"/>
              </a:rPr>
              <a:t>Feature Importance</a:t>
            </a:r>
            <a:endParaRPr i="0" sz="1800" u="none" cap="none" strike="noStrike">
              <a:solidFill>
                <a:schemeClr val="accent1"/>
              </a:solidFill>
              <a:latin typeface="Play"/>
              <a:ea typeface="Play"/>
              <a:cs typeface="Play"/>
              <a:sym typeface="Play"/>
            </a:endParaRPr>
          </a:p>
        </p:txBody>
      </p:sp>
      <p:sp>
        <p:nvSpPr>
          <p:cNvPr id="421" name="Google Shape;421;g2ff36fa939d_0_284"/>
          <p:cNvSpPr/>
          <p:nvPr/>
        </p:nvSpPr>
        <p:spPr>
          <a:xfrm>
            <a:off x="2976187" y="3056990"/>
            <a:ext cx="2790000" cy="454500"/>
          </a:xfrm>
          <a:prstGeom prst="rect">
            <a:avLst/>
          </a:prstGeom>
          <a:noFill/>
          <a:ln>
            <a:noFill/>
          </a:ln>
        </p:spPr>
        <p:txBody>
          <a:bodyPr anchorCtr="0" anchor="t" bIns="60000" lIns="120000" spcFirstLastPara="1" rIns="120000" wrap="square" tIns="60000">
            <a:noAutofit/>
          </a:bodyPr>
          <a:lstStyle/>
          <a:p>
            <a:pPr indent="-342530" lvl="0" marL="381110" marR="0" rtl="0" algn="l">
              <a:spcBef>
                <a:spcPts val="0"/>
              </a:spcBef>
              <a:spcAft>
                <a:spcPts val="0"/>
              </a:spcAft>
              <a:buClr>
                <a:srgbClr val="808080"/>
              </a:buClr>
              <a:buSzPts val="1800"/>
              <a:buFont typeface="Avenir"/>
              <a:buChar char="o"/>
            </a:pPr>
            <a:r>
              <a:rPr i="0" lang="de-DE" sz="1800" u="none" cap="none" strike="noStrike">
                <a:solidFill>
                  <a:srgbClr val="808080"/>
                </a:solidFill>
                <a:latin typeface="Avenir"/>
                <a:ea typeface="Avenir"/>
                <a:cs typeface="Avenir"/>
                <a:sym typeface="Avenir"/>
              </a:rPr>
              <a:t>Global Surrogate</a:t>
            </a:r>
            <a:endParaRPr i="0" sz="1800" u="none" cap="none" strike="noStrike">
              <a:solidFill>
                <a:srgbClr val="000000"/>
              </a:solidFill>
              <a:latin typeface="Avenir"/>
              <a:ea typeface="Avenir"/>
              <a:cs typeface="Avenir"/>
              <a:sym typeface="Avenir"/>
            </a:endParaRPr>
          </a:p>
        </p:txBody>
      </p:sp>
      <p:sp>
        <p:nvSpPr>
          <p:cNvPr id="422" name="Google Shape;422;g2ff36fa939d_0_284"/>
          <p:cNvSpPr txBox="1"/>
          <p:nvPr/>
        </p:nvSpPr>
        <p:spPr>
          <a:xfrm>
            <a:off x="6303185" y="4377123"/>
            <a:ext cx="2814000" cy="461700"/>
          </a:xfrm>
          <a:prstGeom prst="rect">
            <a:avLst/>
          </a:prstGeom>
          <a:noFill/>
          <a:ln>
            <a:noFill/>
          </a:ln>
        </p:spPr>
        <p:txBody>
          <a:bodyPr anchorCtr="0" anchor="t" bIns="91425" lIns="91425" spcFirstLastPara="1" rIns="91425" wrap="square" tIns="91425">
            <a:spAutoFit/>
          </a:bodyPr>
          <a:lstStyle/>
          <a:p>
            <a:pPr indent="-342530" lvl="0" marL="381110" rtl="0" algn="l">
              <a:spcBef>
                <a:spcPts val="0"/>
              </a:spcBef>
              <a:spcAft>
                <a:spcPts val="0"/>
              </a:spcAft>
              <a:buClr>
                <a:srgbClr val="808080"/>
              </a:buClr>
              <a:buSzPts val="1800"/>
              <a:buFont typeface="Avenir"/>
              <a:buChar char="o"/>
            </a:pPr>
            <a:r>
              <a:rPr lang="de-DE" sz="1800">
                <a:solidFill>
                  <a:srgbClr val="808080"/>
                </a:solidFill>
                <a:latin typeface="Avenir"/>
                <a:ea typeface="Avenir"/>
                <a:cs typeface="Avenir"/>
                <a:sym typeface="Avenir"/>
              </a:rPr>
              <a:t>CAM</a:t>
            </a:r>
            <a:endParaRPr sz="1800">
              <a:solidFill>
                <a:srgbClr val="000000"/>
              </a:solidFill>
              <a:latin typeface="Avenir"/>
              <a:ea typeface="Avenir"/>
              <a:cs typeface="Avenir"/>
              <a:sym typeface="Avenir"/>
            </a:endParaRPr>
          </a:p>
        </p:txBody>
      </p:sp>
      <p:sp>
        <p:nvSpPr>
          <p:cNvPr id="423" name="Google Shape;423;g2ff36fa939d_0_284"/>
          <p:cNvSpPr txBox="1"/>
          <p:nvPr/>
        </p:nvSpPr>
        <p:spPr>
          <a:xfrm>
            <a:off x="8878661" y="5166379"/>
            <a:ext cx="2814000" cy="461700"/>
          </a:xfrm>
          <a:prstGeom prst="rect">
            <a:avLst/>
          </a:prstGeom>
          <a:noFill/>
          <a:ln>
            <a:noFill/>
          </a:ln>
        </p:spPr>
        <p:txBody>
          <a:bodyPr anchorCtr="0" anchor="t" bIns="91425" lIns="91425" spcFirstLastPara="1" rIns="91425" wrap="square" tIns="91425">
            <a:spAutoFit/>
          </a:bodyPr>
          <a:lstStyle/>
          <a:p>
            <a:pPr indent="-342530" lvl="0" marL="381110" rtl="0" algn="l">
              <a:spcBef>
                <a:spcPts val="0"/>
              </a:spcBef>
              <a:spcAft>
                <a:spcPts val="0"/>
              </a:spcAft>
              <a:buClr>
                <a:srgbClr val="808080"/>
              </a:buClr>
              <a:buSzPts val="1800"/>
              <a:buFont typeface="Avenir"/>
              <a:buChar char="o"/>
            </a:pPr>
            <a:r>
              <a:rPr lang="de-DE" sz="1800">
                <a:solidFill>
                  <a:srgbClr val="808080"/>
                </a:solidFill>
                <a:latin typeface="Avenir"/>
                <a:ea typeface="Avenir"/>
                <a:cs typeface="Avenir"/>
                <a:sym typeface="Avenir"/>
              </a:rPr>
              <a:t>Attention Maps</a:t>
            </a:r>
            <a:endParaRPr sz="1800">
              <a:solidFill>
                <a:srgbClr val="000000"/>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ff36fa939d_0_48"/>
          <p:cNvSpPr txBox="1"/>
          <p:nvPr>
            <p:ph type="title"/>
          </p:nvPr>
        </p:nvSpPr>
        <p:spPr>
          <a:xfrm>
            <a:off x="838200" y="730229"/>
            <a:ext cx="2743200" cy="75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429" name="Google Shape;429;g2ff36fa939d_0_48"/>
          <p:cNvSpPr txBox="1"/>
          <p:nvPr>
            <p:ph idx="1" type="body"/>
          </p:nvPr>
        </p:nvSpPr>
        <p:spPr>
          <a:xfrm>
            <a:off x="944380" y="1794503"/>
            <a:ext cx="8393100" cy="3930600"/>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90000"/>
              </a:lnSpc>
              <a:spcBef>
                <a:spcPts val="0"/>
              </a:spcBef>
              <a:spcAft>
                <a:spcPts val="0"/>
              </a:spcAft>
              <a:buClr>
                <a:schemeClr val="accent4"/>
              </a:buClr>
              <a:buSzPts val="2200"/>
              <a:buAutoNum type="arabicPeriod"/>
            </a:pPr>
            <a:r>
              <a:rPr lang="de-DE">
                <a:solidFill>
                  <a:schemeClr val="accent4"/>
                </a:solidFill>
                <a:latin typeface="Play"/>
                <a:ea typeface="Play"/>
                <a:cs typeface="Play"/>
                <a:sym typeface="Play"/>
              </a:rPr>
              <a:t>ML Best-Practices for Omics Data</a:t>
            </a:r>
            <a:endParaRPr>
              <a:solidFill>
                <a:schemeClr val="accent4"/>
              </a:solidFill>
              <a:latin typeface="Play"/>
              <a:ea typeface="Play"/>
              <a:cs typeface="Play"/>
              <a:sym typeface="Play"/>
            </a:endParaRPr>
          </a:p>
          <a:p>
            <a:pPr indent="-514350" lvl="0" marL="514350" rtl="0" algn="l">
              <a:lnSpc>
                <a:spcPct val="90000"/>
              </a:lnSpc>
              <a:spcBef>
                <a:spcPts val="1000"/>
              </a:spcBef>
              <a:spcAft>
                <a:spcPts val="0"/>
              </a:spcAft>
              <a:buSzPts val="2200"/>
              <a:buFont typeface="Play"/>
              <a:buAutoNum type="arabicPeriod"/>
            </a:pPr>
            <a:r>
              <a:rPr lang="de-DE">
                <a:latin typeface="Play"/>
                <a:ea typeface="Play"/>
                <a:cs typeface="Play"/>
                <a:sym typeface="Play"/>
              </a:rPr>
              <a:t>Introduction to eXplainable AI (XAI)</a:t>
            </a:r>
            <a:endParaRPr>
              <a:latin typeface="Play"/>
              <a:ea typeface="Play"/>
              <a:cs typeface="Play"/>
              <a:sym typeface="Play"/>
            </a:endParaRPr>
          </a:p>
          <a:p>
            <a:pPr indent="-514350" lvl="0" marL="514350" rtl="0" algn="l">
              <a:spcBef>
                <a:spcPts val="1000"/>
              </a:spcBef>
              <a:spcAft>
                <a:spcPts val="0"/>
              </a:spcAft>
              <a:buClr>
                <a:schemeClr val="accent1"/>
              </a:buClr>
              <a:buSzPts val="2200"/>
              <a:buAutoNum type="arabicPeriod"/>
            </a:pPr>
            <a:r>
              <a:rPr lang="de-DE">
                <a:solidFill>
                  <a:schemeClr val="accent1"/>
                </a:solidFill>
                <a:latin typeface="Play"/>
                <a:ea typeface="Play"/>
                <a:cs typeface="Play"/>
                <a:sym typeface="Play"/>
              </a:rPr>
              <a:t>Interpretation with Model-Agnostic XAI Methods</a:t>
            </a:r>
            <a:endParaRPr>
              <a:solidFill>
                <a:schemeClr val="accent1"/>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Permutation Feature Importance</a:t>
            </a:r>
            <a:endParaRPr>
              <a:solidFill>
                <a:schemeClr val="accent3"/>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SHAP (SHapley Additive exPlanations)</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Coffee Break</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Model-Specific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Forest Guided Clustering</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XAI Best-Practices for Omics Data</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Wrap-Up</a:t>
            </a:r>
            <a:endParaRPr>
              <a:latin typeface="Play"/>
              <a:ea typeface="Play"/>
              <a:cs typeface="Play"/>
              <a:sym typeface="Play"/>
            </a:endParaRPr>
          </a:p>
        </p:txBody>
      </p:sp>
      <p:pic>
        <p:nvPicPr>
          <p:cNvPr id="430" name="Google Shape;430;g2ff36fa939d_0_48"/>
          <p:cNvPicPr preferRelativeResize="0"/>
          <p:nvPr/>
        </p:nvPicPr>
        <p:blipFill>
          <a:blip r:embed="rId3">
            <a:alphaModFix/>
          </a:blip>
          <a:stretch>
            <a:fillRect/>
          </a:stretch>
        </p:blipFill>
        <p:spPr>
          <a:xfrm>
            <a:off x="8667350" y="4165726"/>
            <a:ext cx="2045000" cy="2048999"/>
          </a:xfrm>
          <a:prstGeom prst="rect">
            <a:avLst/>
          </a:prstGeom>
          <a:noFill/>
          <a:ln>
            <a:noFill/>
          </a:ln>
        </p:spPr>
      </p:pic>
      <p:sp>
        <p:nvSpPr>
          <p:cNvPr id="431" name="Google Shape;431;g2ff36fa939d_0_48"/>
          <p:cNvSpPr txBox="1"/>
          <p:nvPr/>
        </p:nvSpPr>
        <p:spPr>
          <a:xfrm>
            <a:off x="7187700" y="3180525"/>
            <a:ext cx="5004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800">
                <a:solidFill>
                  <a:schemeClr val="accent1"/>
                </a:solidFill>
                <a:latin typeface="Play"/>
                <a:ea typeface="Play"/>
                <a:cs typeface="Play"/>
                <a:sym typeface="Play"/>
              </a:rPr>
              <a:t>GitHub Repository:</a:t>
            </a:r>
            <a:endParaRPr sz="2800">
              <a:solidFill>
                <a:schemeClr val="accent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https://tinyurl.com/54d7y2zp</a:t>
            </a:r>
            <a:endParaRPr sz="2400">
              <a:solidFill>
                <a:schemeClr val="accent1"/>
              </a:solidFill>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ff36fa939d_0_68"/>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437" name="Google Shape;437;g2ff36fa939d_0_68"/>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Permutation Feature Importance</a:t>
            </a:r>
            <a:endParaRPr>
              <a:latin typeface="Play"/>
              <a:ea typeface="Play"/>
              <a:cs typeface="Play"/>
              <a:sym typeface="Play"/>
            </a:endParaRPr>
          </a:p>
        </p:txBody>
      </p:sp>
      <p:sp>
        <p:nvSpPr>
          <p:cNvPr id="438" name="Google Shape;438;g2ff36fa939d_0_68"/>
          <p:cNvSpPr/>
          <p:nvPr/>
        </p:nvSpPr>
        <p:spPr>
          <a:xfrm>
            <a:off x="4407718" y="3409972"/>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9" name="Google Shape;439;g2ff36fa939d_0_68"/>
          <p:cNvSpPr/>
          <p:nvPr/>
        </p:nvSpPr>
        <p:spPr>
          <a:xfrm>
            <a:off x="4405655" y="366624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0" name="Google Shape;440;g2ff36fa939d_0_68"/>
          <p:cNvSpPr/>
          <p:nvPr/>
        </p:nvSpPr>
        <p:spPr>
          <a:xfrm>
            <a:off x="4405655" y="3922524"/>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1" name="Google Shape;441;g2ff36fa939d_0_68"/>
          <p:cNvSpPr/>
          <p:nvPr/>
        </p:nvSpPr>
        <p:spPr>
          <a:xfrm>
            <a:off x="4405655" y="4178800"/>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2" name="Google Shape;442;g2ff36fa939d_0_68"/>
          <p:cNvSpPr/>
          <p:nvPr/>
        </p:nvSpPr>
        <p:spPr>
          <a:xfrm>
            <a:off x="4405655" y="4435076"/>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3" name="Google Shape;443;g2ff36fa939d_0_68"/>
          <p:cNvSpPr/>
          <p:nvPr/>
        </p:nvSpPr>
        <p:spPr>
          <a:xfrm>
            <a:off x="4405655" y="4691352"/>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4" name="Google Shape;444;g2ff36fa939d_0_68"/>
          <p:cNvSpPr/>
          <p:nvPr/>
        </p:nvSpPr>
        <p:spPr>
          <a:xfrm>
            <a:off x="4405655" y="494762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5" name="Google Shape;445;g2ff36fa939d_0_68"/>
          <p:cNvSpPr txBox="1"/>
          <p:nvPr/>
        </p:nvSpPr>
        <p:spPr>
          <a:xfrm>
            <a:off x="4357768" y="2946840"/>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sp>
        <p:nvSpPr>
          <p:cNvPr id="446" name="Google Shape;446;g2ff36fa939d_0_68"/>
          <p:cNvSpPr/>
          <p:nvPr/>
        </p:nvSpPr>
        <p:spPr>
          <a:xfrm>
            <a:off x="6992825" y="3328653"/>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7" name="Google Shape;447;g2ff36fa939d_0_68"/>
          <p:cNvSpPr/>
          <p:nvPr/>
        </p:nvSpPr>
        <p:spPr>
          <a:xfrm>
            <a:off x="7118190" y="3409972"/>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448" name="Google Shape;448;g2ff36fa939d_0_68"/>
          <p:cNvSpPr/>
          <p:nvPr/>
        </p:nvSpPr>
        <p:spPr>
          <a:xfrm>
            <a:off x="7118190" y="3666248"/>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9" name="Google Shape;449;g2ff36fa939d_0_68"/>
          <p:cNvSpPr/>
          <p:nvPr/>
        </p:nvSpPr>
        <p:spPr>
          <a:xfrm>
            <a:off x="7118190" y="3922524"/>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0" name="Google Shape;450;g2ff36fa939d_0_68"/>
          <p:cNvSpPr/>
          <p:nvPr/>
        </p:nvSpPr>
        <p:spPr>
          <a:xfrm>
            <a:off x="7118190" y="417880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g2ff36fa939d_0_68"/>
          <p:cNvSpPr/>
          <p:nvPr/>
        </p:nvSpPr>
        <p:spPr>
          <a:xfrm>
            <a:off x="7118190" y="4435076"/>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2" name="Google Shape;452;g2ff36fa939d_0_68"/>
          <p:cNvSpPr/>
          <p:nvPr/>
        </p:nvSpPr>
        <p:spPr>
          <a:xfrm>
            <a:off x="7118190" y="4691352"/>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3" name="Google Shape;453;g2ff36fa939d_0_68"/>
          <p:cNvSpPr/>
          <p:nvPr/>
        </p:nvSpPr>
        <p:spPr>
          <a:xfrm>
            <a:off x="7118190" y="4947628"/>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4" name="Google Shape;454;g2ff36fa939d_0_68"/>
          <p:cNvSpPr/>
          <p:nvPr/>
        </p:nvSpPr>
        <p:spPr>
          <a:xfrm>
            <a:off x="7543709" y="3409972"/>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5" name="Google Shape;455;g2ff36fa939d_0_68"/>
          <p:cNvSpPr/>
          <p:nvPr/>
        </p:nvSpPr>
        <p:spPr>
          <a:xfrm>
            <a:off x="7543709" y="3666248"/>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6" name="Google Shape;456;g2ff36fa939d_0_68"/>
          <p:cNvSpPr/>
          <p:nvPr/>
        </p:nvSpPr>
        <p:spPr>
          <a:xfrm>
            <a:off x="7543709" y="3922524"/>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7" name="Google Shape;457;g2ff36fa939d_0_68"/>
          <p:cNvSpPr/>
          <p:nvPr/>
        </p:nvSpPr>
        <p:spPr>
          <a:xfrm>
            <a:off x="7543709" y="417880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8" name="Google Shape;458;g2ff36fa939d_0_68"/>
          <p:cNvSpPr/>
          <p:nvPr/>
        </p:nvSpPr>
        <p:spPr>
          <a:xfrm>
            <a:off x="7543709" y="4435076"/>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9" name="Google Shape;459;g2ff36fa939d_0_68"/>
          <p:cNvSpPr/>
          <p:nvPr/>
        </p:nvSpPr>
        <p:spPr>
          <a:xfrm>
            <a:off x="7543709" y="4691352"/>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0" name="Google Shape;460;g2ff36fa939d_0_68"/>
          <p:cNvSpPr/>
          <p:nvPr/>
        </p:nvSpPr>
        <p:spPr>
          <a:xfrm>
            <a:off x="7543709" y="4947628"/>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1" name="Google Shape;461;g2ff36fa939d_0_68"/>
          <p:cNvSpPr/>
          <p:nvPr/>
        </p:nvSpPr>
        <p:spPr>
          <a:xfrm>
            <a:off x="7969228" y="3409972"/>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2" name="Google Shape;462;g2ff36fa939d_0_68"/>
          <p:cNvSpPr/>
          <p:nvPr/>
        </p:nvSpPr>
        <p:spPr>
          <a:xfrm>
            <a:off x="7969228" y="3666248"/>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3" name="Google Shape;463;g2ff36fa939d_0_68"/>
          <p:cNvSpPr/>
          <p:nvPr/>
        </p:nvSpPr>
        <p:spPr>
          <a:xfrm>
            <a:off x="7969228" y="3922524"/>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4" name="Google Shape;464;g2ff36fa939d_0_68"/>
          <p:cNvSpPr/>
          <p:nvPr/>
        </p:nvSpPr>
        <p:spPr>
          <a:xfrm>
            <a:off x="7969228" y="4178800"/>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5" name="Google Shape;465;g2ff36fa939d_0_68"/>
          <p:cNvSpPr/>
          <p:nvPr/>
        </p:nvSpPr>
        <p:spPr>
          <a:xfrm>
            <a:off x="7969228" y="4435076"/>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6" name="Google Shape;466;g2ff36fa939d_0_68"/>
          <p:cNvSpPr/>
          <p:nvPr/>
        </p:nvSpPr>
        <p:spPr>
          <a:xfrm>
            <a:off x="7969228" y="4691352"/>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7" name="Google Shape;467;g2ff36fa939d_0_68"/>
          <p:cNvSpPr/>
          <p:nvPr/>
        </p:nvSpPr>
        <p:spPr>
          <a:xfrm>
            <a:off x="7969228" y="4947628"/>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8" name="Google Shape;468;g2ff36fa939d_0_68"/>
          <p:cNvSpPr/>
          <p:nvPr/>
        </p:nvSpPr>
        <p:spPr>
          <a:xfrm>
            <a:off x="8394747" y="3409972"/>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9" name="Google Shape;469;g2ff36fa939d_0_68"/>
          <p:cNvSpPr/>
          <p:nvPr/>
        </p:nvSpPr>
        <p:spPr>
          <a:xfrm>
            <a:off x="8394747" y="3666248"/>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0" name="Google Shape;470;g2ff36fa939d_0_68"/>
          <p:cNvSpPr/>
          <p:nvPr/>
        </p:nvSpPr>
        <p:spPr>
          <a:xfrm>
            <a:off x="8394747" y="3922524"/>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1" name="Google Shape;471;g2ff36fa939d_0_68"/>
          <p:cNvSpPr/>
          <p:nvPr/>
        </p:nvSpPr>
        <p:spPr>
          <a:xfrm>
            <a:off x="8394747" y="417880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2" name="Google Shape;472;g2ff36fa939d_0_68"/>
          <p:cNvSpPr/>
          <p:nvPr/>
        </p:nvSpPr>
        <p:spPr>
          <a:xfrm>
            <a:off x="8394747" y="4435076"/>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3" name="Google Shape;473;g2ff36fa939d_0_68"/>
          <p:cNvSpPr/>
          <p:nvPr/>
        </p:nvSpPr>
        <p:spPr>
          <a:xfrm>
            <a:off x="8394747" y="4691352"/>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4" name="Google Shape;474;g2ff36fa939d_0_68"/>
          <p:cNvSpPr/>
          <p:nvPr/>
        </p:nvSpPr>
        <p:spPr>
          <a:xfrm>
            <a:off x="8394747" y="4947628"/>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 name="Google Shape;475;g2ff36fa939d_0_68"/>
          <p:cNvSpPr txBox="1"/>
          <p:nvPr/>
        </p:nvSpPr>
        <p:spPr>
          <a:xfrm>
            <a:off x="5747535" y="332866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476" name="Google Shape;476;g2ff36fa939d_0_68"/>
          <p:cNvSpPr txBox="1"/>
          <p:nvPr/>
        </p:nvSpPr>
        <p:spPr>
          <a:xfrm>
            <a:off x="5747535" y="358493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477" name="Google Shape;477;g2ff36fa939d_0_68"/>
          <p:cNvSpPr txBox="1"/>
          <p:nvPr/>
        </p:nvSpPr>
        <p:spPr>
          <a:xfrm>
            <a:off x="5747535" y="3841212"/>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478" name="Google Shape;478;g2ff36fa939d_0_68"/>
          <p:cNvSpPr txBox="1"/>
          <p:nvPr/>
        </p:nvSpPr>
        <p:spPr>
          <a:xfrm>
            <a:off x="5747535" y="409434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479" name="Google Shape;479;g2ff36fa939d_0_68"/>
          <p:cNvSpPr txBox="1"/>
          <p:nvPr/>
        </p:nvSpPr>
        <p:spPr>
          <a:xfrm>
            <a:off x="5747535" y="435134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480" name="Google Shape;480;g2ff36fa939d_0_68"/>
          <p:cNvSpPr txBox="1"/>
          <p:nvPr/>
        </p:nvSpPr>
        <p:spPr>
          <a:xfrm>
            <a:off x="5747535" y="460429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481" name="Google Shape;481;g2ff36fa939d_0_68"/>
          <p:cNvSpPr txBox="1"/>
          <p:nvPr/>
        </p:nvSpPr>
        <p:spPr>
          <a:xfrm>
            <a:off x="5747535" y="486056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482" name="Google Shape;482;g2ff36fa939d_0_68"/>
          <p:cNvSpPr txBox="1"/>
          <p:nvPr/>
        </p:nvSpPr>
        <p:spPr>
          <a:xfrm>
            <a:off x="6992816"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483" name="Google Shape;483;g2ff36fa939d_0_68"/>
          <p:cNvSpPr txBox="1"/>
          <p:nvPr/>
        </p:nvSpPr>
        <p:spPr>
          <a:xfrm>
            <a:off x="7843854"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484" name="Google Shape;484;g2ff36fa939d_0_68"/>
          <p:cNvSpPr txBox="1"/>
          <p:nvPr/>
        </p:nvSpPr>
        <p:spPr>
          <a:xfrm>
            <a:off x="7418335"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485" name="Google Shape;485;g2ff36fa939d_0_68"/>
          <p:cNvSpPr txBox="1"/>
          <p:nvPr/>
        </p:nvSpPr>
        <p:spPr>
          <a:xfrm>
            <a:off x="8269373"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486" name="Google Shape;486;g2ff36fa939d_0_68"/>
          <p:cNvSpPr/>
          <p:nvPr/>
        </p:nvSpPr>
        <p:spPr>
          <a:xfrm>
            <a:off x="2228090" y="3328653"/>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 name="Google Shape;487;g2ff36fa939d_0_68"/>
          <p:cNvSpPr/>
          <p:nvPr/>
        </p:nvSpPr>
        <p:spPr>
          <a:xfrm>
            <a:off x="2353455" y="3409972"/>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488" name="Google Shape;488;g2ff36fa939d_0_68"/>
          <p:cNvSpPr/>
          <p:nvPr/>
        </p:nvSpPr>
        <p:spPr>
          <a:xfrm>
            <a:off x="2353455" y="3666248"/>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9" name="Google Shape;489;g2ff36fa939d_0_68"/>
          <p:cNvSpPr/>
          <p:nvPr/>
        </p:nvSpPr>
        <p:spPr>
          <a:xfrm>
            <a:off x="2353455" y="3922524"/>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0" name="Google Shape;490;g2ff36fa939d_0_68"/>
          <p:cNvSpPr/>
          <p:nvPr/>
        </p:nvSpPr>
        <p:spPr>
          <a:xfrm>
            <a:off x="2353455" y="417880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1" name="Google Shape;491;g2ff36fa939d_0_68"/>
          <p:cNvSpPr/>
          <p:nvPr/>
        </p:nvSpPr>
        <p:spPr>
          <a:xfrm>
            <a:off x="2353455" y="4435076"/>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 name="Google Shape;492;g2ff36fa939d_0_68"/>
          <p:cNvSpPr/>
          <p:nvPr/>
        </p:nvSpPr>
        <p:spPr>
          <a:xfrm>
            <a:off x="2353455" y="4691352"/>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 name="Google Shape;493;g2ff36fa939d_0_68"/>
          <p:cNvSpPr/>
          <p:nvPr/>
        </p:nvSpPr>
        <p:spPr>
          <a:xfrm>
            <a:off x="2353455" y="4947628"/>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4" name="Google Shape;494;g2ff36fa939d_0_68"/>
          <p:cNvSpPr/>
          <p:nvPr/>
        </p:nvSpPr>
        <p:spPr>
          <a:xfrm>
            <a:off x="2778974" y="3409972"/>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5" name="Google Shape;495;g2ff36fa939d_0_68"/>
          <p:cNvSpPr/>
          <p:nvPr/>
        </p:nvSpPr>
        <p:spPr>
          <a:xfrm>
            <a:off x="2778974" y="3666248"/>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6" name="Google Shape;496;g2ff36fa939d_0_68"/>
          <p:cNvSpPr/>
          <p:nvPr/>
        </p:nvSpPr>
        <p:spPr>
          <a:xfrm>
            <a:off x="2778974" y="3922524"/>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7" name="Google Shape;497;g2ff36fa939d_0_68"/>
          <p:cNvSpPr/>
          <p:nvPr/>
        </p:nvSpPr>
        <p:spPr>
          <a:xfrm>
            <a:off x="2778974" y="417880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8" name="Google Shape;498;g2ff36fa939d_0_68"/>
          <p:cNvSpPr/>
          <p:nvPr/>
        </p:nvSpPr>
        <p:spPr>
          <a:xfrm>
            <a:off x="2778974" y="4435076"/>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9" name="Google Shape;499;g2ff36fa939d_0_68"/>
          <p:cNvSpPr/>
          <p:nvPr/>
        </p:nvSpPr>
        <p:spPr>
          <a:xfrm>
            <a:off x="2778974" y="4691352"/>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0" name="Google Shape;500;g2ff36fa939d_0_68"/>
          <p:cNvSpPr/>
          <p:nvPr/>
        </p:nvSpPr>
        <p:spPr>
          <a:xfrm>
            <a:off x="2778974" y="4947628"/>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1" name="Google Shape;501;g2ff36fa939d_0_68"/>
          <p:cNvSpPr/>
          <p:nvPr/>
        </p:nvSpPr>
        <p:spPr>
          <a:xfrm>
            <a:off x="3204493" y="3409972"/>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2" name="Google Shape;502;g2ff36fa939d_0_68"/>
          <p:cNvSpPr/>
          <p:nvPr/>
        </p:nvSpPr>
        <p:spPr>
          <a:xfrm>
            <a:off x="3204493" y="3666248"/>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3" name="Google Shape;503;g2ff36fa939d_0_68"/>
          <p:cNvSpPr/>
          <p:nvPr/>
        </p:nvSpPr>
        <p:spPr>
          <a:xfrm>
            <a:off x="3204493" y="3922524"/>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4" name="Google Shape;504;g2ff36fa939d_0_68"/>
          <p:cNvSpPr/>
          <p:nvPr/>
        </p:nvSpPr>
        <p:spPr>
          <a:xfrm>
            <a:off x="3204493" y="4178800"/>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5" name="Google Shape;505;g2ff36fa939d_0_68"/>
          <p:cNvSpPr/>
          <p:nvPr/>
        </p:nvSpPr>
        <p:spPr>
          <a:xfrm>
            <a:off x="3204493" y="4435076"/>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6" name="Google Shape;506;g2ff36fa939d_0_68"/>
          <p:cNvSpPr/>
          <p:nvPr/>
        </p:nvSpPr>
        <p:spPr>
          <a:xfrm>
            <a:off x="3204493" y="4691352"/>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7" name="Google Shape;507;g2ff36fa939d_0_68"/>
          <p:cNvSpPr/>
          <p:nvPr/>
        </p:nvSpPr>
        <p:spPr>
          <a:xfrm>
            <a:off x="3204493" y="4947628"/>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8" name="Google Shape;508;g2ff36fa939d_0_68"/>
          <p:cNvSpPr/>
          <p:nvPr/>
        </p:nvSpPr>
        <p:spPr>
          <a:xfrm>
            <a:off x="3630012" y="3409972"/>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9" name="Google Shape;509;g2ff36fa939d_0_68"/>
          <p:cNvSpPr/>
          <p:nvPr/>
        </p:nvSpPr>
        <p:spPr>
          <a:xfrm>
            <a:off x="3630012" y="3666248"/>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0" name="Google Shape;510;g2ff36fa939d_0_68"/>
          <p:cNvSpPr/>
          <p:nvPr/>
        </p:nvSpPr>
        <p:spPr>
          <a:xfrm>
            <a:off x="3630012" y="3922524"/>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1" name="Google Shape;511;g2ff36fa939d_0_68"/>
          <p:cNvSpPr/>
          <p:nvPr/>
        </p:nvSpPr>
        <p:spPr>
          <a:xfrm>
            <a:off x="3630012" y="417880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2" name="Google Shape;512;g2ff36fa939d_0_68"/>
          <p:cNvSpPr/>
          <p:nvPr/>
        </p:nvSpPr>
        <p:spPr>
          <a:xfrm>
            <a:off x="3630012" y="4435076"/>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3" name="Google Shape;513;g2ff36fa939d_0_68"/>
          <p:cNvSpPr/>
          <p:nvPr/>
        </p:nvSpPr>
        <p:spPr>
          <a:xfrm>
            <a:off x="3630012" y="4691352"/>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4" name="Google Shape;514;g2ff36fa939d_0_68"/>
          <p:cNvSpPr/>
          <p:nvPr/>
        </p:nvSpPr>
        <p:spPr>
          <a:xfrm>
            <a:off x="3630012" y="4947628"/>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5" name="Google Shape;515;g2ff36fa939d_0_68"/>
          <p:cNvSpPr txBox="1"/>
          <p:nvPr/>
        </p:nvSpPr>
        <p:spPr>
          <a:xfrm>
            <a:off x="982800" y="332866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516" name="Google Shape;516;g2ff36fa939d_0_68"/>
          <p:cNvSpPr txBox="1"/>
          <p:nvPr/>
        </p:nvSpPr>
        <p:spPr>
          <a:xfrm>
            <a:off x="982800" y="358493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517" name="Google Shape;517;g2ff36fa939d_0_68"/>
          <p:cNvSpPr txBox="1"/>
          <p:nvPr/>
        </p:nvSpPr>
        <p:spPr>
          <a:xfrm>
            <a:off x="982800" y="3841212"/>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518" name="Google Shape;518;g2ff36fa939d_0_68"/>
          <p:cNvSpPr txBox="1"/>
          <p:nvPr/>
        </p:nvSpPr>
        <p:spPr>
          <a:xfrm>
            <a:off x="982800" y="409434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519" name="Google Shape;519;g2ff36fa939d_0_68"/>
          <p:cNvSpPr txBox="1"/>
          <p:nvPr/>
        </p:nvSpPr>
        <p:spPr>
          <a:xfrm>
            <a:off x="982800" y="435134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520" name="Google Shape;520;g2ff36fa939d_0_68"/>
          <p:cNvSpPr txBox="1"/>
          <p:nvPr/>
        </p:nvSpPr>
        <p:spPr>
          <a:xfrm>
            <a:off x="982800" y="460429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521" name="Google Shape;521;g2ff36fa939d_0_68"/>
          <p:cNvSpPr txBox="1"/>
          <p:nvPr/>
        </p:nvSpPr>
        <p:spPr>
          <a:xfrm>
            <a:off x="982800" y="486056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522" name="Google Shape;522;g2ff36fa939d_0_68"/>
          <p:cNvSpPr txBox="1"/>
          <p:nvPr/>
        </p:nvSpPr>
        <p:spPr>
          <a:xfrm>
            <a:off x="2228081"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523" name="Google Shape;523;g2ff36fa939d_0_68"/>
          <p:cNvSpPr txBox="1"/>
          <p:nvPr/>
        </p:nvSpPr>
        <p:spPr>
          <a:xfrm>
            <a:off x="3079119"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524" name="Google Shape;524;g2ff36fa939d_0_68"/>
          <p:cNvSpPr txBox="1"/>
          <p:nvPr/>
        </p:nvSpPr>
        <p:spPr>
          <a:xfrm>
            <a:off x="2653600"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525" name="Google Shape;525;g2ff36fa939d_0_68"/>
          <p:cNvSpPr txBox="1"/>
          <p:nvPr/>
        </p:nvSpPr>
        <p:spPr>
          <a:xfrm>
            <a:off x="3504638"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526" name="Google Shape;526;g2ff36fa939d_0_68"/>
          <p:cNvSpPr/>
          <p:nvPr/>
        </p:nvSpPr>
        <p:spPr>
          <a:xfrm>
            <a:off x="3089425" y="2946850"/>
            <a:ext cx="425400" cy="22830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7" name="Google Shape;527;g2ff36fa939d_0_68"/>
          <p:cNvSpPr/>
          <p:nvPr/>
        </p:nvSpPr>
        <p:spPr>
          <a:xfrm>
            <a:off x="7854175" y="2946850"/>
            <a:ext cx="425400" cy="22830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8" name="Google Shape;528;g2ff36fa939d_0_68"/>
          <p:cNvSpPr/>
          <p:nvPr/>
        </p:nvSpPr>
        <p:spPr>
          <a:xfrm>
            <a:off x="2087700" y="3656800"/>
            <a:ext cx="6798300" cy="1239300"/>
          </a:xfrm>
          <a:prstGeom prst="roundRect">
            <a:avLst>
              <a:gd fmla="val 16667" name="adj"/>
            </a:avLst>
          </a:prstGeom>
          <a:solidFill>
            <a:srgbClr val="F3F3F3"/>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2200">
                <a:solidFill>
                  <a:schemeClr val="dk1"/>
                </a:solidFill>
                <a:latin typeface="Play"/>
                <a:ea typeface="Play"/>
                <a:cs typeface="Play"/>
                <a:sym typeface="Play"/>
              </a:rPr>
              <a:t>Permutation breaks the relationship between the feature and the true outcome.</a:t>
            </a:r>
            <a:endParaRPr sz="2200">
              <a:solidFill>
                <a:schemeClr val="dk1"/>
              </a:solidFill>
              <a:latin typeface="Play"/>
              <a:ea typeface="Play"/>
              <a:cs typeface="Play"/>
              <a:sym typeface="Play"/>
            </a:endParaRPr>
          </a:p>
        </p:txBody>
      </p:sp>
      <p:sp>
        <p:nvSpPr>
          <p:cNvPr id="529" name="Google Shape;529;g2ff36fa939d_0_68"/>
          <p:cNvSpPr/>
          <p:nvPr/>
        </p:nvSpPr>
        <p:spPr>
          <a:xfrm>
            <a:off x="838250" y="1965850"/>
            <a:ext cx="10515600" cy="1057200"/>
          </a:xfrm>
          <a:prstGeom prst="rect">
            <a:avLst/>
          </a:prstGeom>
          <a:noFill/>
          <a:ln>
            <a:noFill/>
          </a:ln>
        </p:spPr>
        <p:txBody>
          <a:bodyPr anchorCtr="0" anchor="t" bIns="60000" lIns="120000" spcFirstLastPara="1" rIns="120000" wrap="square" tIns="60000">
            <a:noAutofit/>
          </a:bodyPr>
          <a:lstStyle/>
          <a:p>
            <a:pPr indent="0" lvl="0" marL="0" marR="0" rtl="0" algn="l">
              <a:spcBef>
                <a:spcPts val="0"/>
              </a:spcBef>
              <a:spcAft>
                <a:spcPts val="0"/>
              </a:spcAft>
              <a:buNone/>
            </a:pPr>
            <a:r>
              <a:rPr b="1" lang="de-DE" sz="2200">
                <a:solidFill>
                  <a:schemeClr val="dk1"/>
                </a:solidFill>
                <a:latin typeface="Avenir"/>
                <a:ea typeface="Avenir"/>
                <a:cs typeface="Avenir"/>
                <a:sym typeface="Avenir"/>
              </a:rPr>
              <a:t>Idea:</a:t>
            </a:r>
            <a:r>
              <a:rPr lang="de-DE" sz="2200">
                <a:solidFill>
                  <a:schemeClr val="dk1"/>
                </a:solidFill>
                <a:latin typeface="Avenir"/>
                <a:ea typeface="Avenir"/>
                <a:cs typeface="Avenir"/>
                <a:sym typeface="Avenir"/>
              </a:rPr>
              <a:t> measure the importance of a feature as an increase in loss when the feature is permuted</a:t>
            </a:r>
            <a:endParaRPr i="0" sz="2200" u="none" cap="none" strike="noStrike">
              <a:solidFill>
                <a:schemeClr val="dk1"/>
              </a:solidFill>
              <a:latin typeface="Avenir"/>
              <a:ea typeface="Avenir"/>
              <a:cs typeface="Avenir"/>
              <a:sym typeface="Avenir"/>
            </a:endParaRPr>
          </a:p>
        </p:txBody>
      </p:sp>
      <p:sp>
        <p:nvSpPr>
          <p:cNvPr id="530" name="Google Shape;530;g2ff36fa939d_0_68"/>
          <p:cNvSpPr/>
          <p:nvPr/>
        </p:nvSpPr>
        <p:spPr>
          <a:xfrm>
            <a:off x="9149790" y="3409972"/>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1" name="Google Shape;531;g2ff36fa939d_0_68"/>
          <p:cNvSpPr/>
          <p:nvPr/>
        </p:nvSpPr>
        <p:spPr>
          <a:xfrm>
            <a:off x="9149790" y="366624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2" name="Google Shape;532;g2ff36fa939d_0_68"/>
          <p:cNvSpPr/>
          <p:nvPr/>
        </p:nvSpPr>
        <p:spPr>
          <a:xfrm>
            <a:off x="9149790" y="3922524"/>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3" name="Google Shape;533;g2ff36fa939d_0_68"/>
          <p:cNvSpPr/>
          <p:nvPr/>
        </p:nvSpPr>
        <p:spPr>
          <a:xfrm>
            <a:off x="9149790" y="4178800"/>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4" name="Google Shape;534;g2ff36fa939d_0_68"/>
          <p:cNvSpPr/>
          <p:nvPr/>
        </p:nvSpPr>
        <p:spPr>
          <a:xfrm>
            <a:off x="9149790" y="4435076"/>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5" name="Google Shape;535;g2ff36fa939d_0_68"/>
          <p:cNvSpPr/>
          <p:nvPr/>
        </p:nvSpPr>
        <p:spPr>
          <a:xfrm>
            <a:off x="9149790" y="4691352"/>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6" name="Google Shape;536;g2ff36fa939d_0_68"/>
          <p:cNvSpPr/>
          <p:nvPr/>
        </p:nvSpPr>
        <p:spPr>
          <a:xfrm>
            <a:off x="9149790" y="494762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7" name="Google Shape;537;g2ff36fa939d_0_68"/>
          <p:cNvSpPr txBox="1"/>
          <p:nvPr/>
        </p:nvSpPr>
        <p:spPr>
          <a:xfrm>
            <a:off x="9099840" y="2946840"/>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ff36fa939d_0_454"/>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543" name="Google Shape;543;g2ff36fa939d_0_454"/>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Permutation Feature Importance</a:t>
            </a:r>
            <a:endParaRPr>
              <a:latin typeface="Play"/>
              <a:ea typeface="Play"/>
              <a:cs typeface="Play"/>
              <a:sym typeface="Play"/>
            </a:endParaRPr>
          </a:p>
        </p:txBody>
      </p:sp>
      <p:sp>
        <p:nvSpPr>
          <p:cNvPr id="544" name="Google Shape;544;g2ff36fa939d_0_454"/>
          <p:cNvSpPr/>
          <p:nvPr/>
        </p:nvSpPr>
        <p:spPr>
          <a:xfrm>
            <a:off x="4407718" y="3409972"/>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5" name="Google Shape;545;g2ff36fa939d_0_454"/>
          <p:cNvSpPr/>
          <p:nvPr/>
        </p:nvSpPr>
        <p:spPr>
          <a:xfrm>
            <a:off x="4405655" y="366624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6" name="Google Shape;546;g2ff36fa939d_0_454"/>
          <p:cNvSpPr/>
          <p:nvPr/>
        </p:nvSpPr>
        <p:spPr>
          <a:xfrm>
            <a:off x="4405655" y="3922524"/>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7" name="Google Shape;547;g2ff36fa939d_0_454"/>
          <p:cNvSpPr/>
          <p:nvPr/>
        </p:nvSpPr>
        <p:spPr>
          <a:xfrm>
            <a:off x="4405655" y="4178800"/>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8" name="Google Shape;548;g2ff36fa939d_0_454"/>
          <p:cNvSpPr/>
          <p:nvPr/>
        </p:nvSpPr>
        <p:spPr>
          <a:xfrm>
            <a:off x="4405655" y="4435076"/>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9" name="Google Shape;549;g2ff36fa939d_0_454"/>
          <p:cNvSpPr/>
          <p:nvPr/>
        </p:nvSpPr>
        <p:spPr>
          <a:xfrm>
            <a:off x="4405655" y="4691352"/>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0" name="Google Shape;550;g2ff36fa939d_0_454"/>
          <p:cNvSpPr/>
          <p:nvPr/>
        </p:nvSpPr>
        <p:spPr>
          <a:xfrm>
            <a:off x="4405655" y="494762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1" name="Google Shape;551;g2ff36fa939d_0_454"/>
          <p:cNvSpPr txBox="1"/>
          <p:nvPr/>
        </p:nvSpPr>
        <p:spPr>
          <a:xfrm>
            <a:off x="4357768" y="2946840"/>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sp>
        <p:nvSpPr>
          <p:cNvPr id="552" name="Google Shape;552;g2ff36fa939d_0_454"/>
          <p:cNvSpPr/>
          <p:nvPr/>
        </p:nvSpPr>
        <p:spPr>
          <a:xfrm>
            <a:off x="6992825" y="3328653"/>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3" name="Google Shape;553;g2ff36fa939d_0_454"/>
          <p:cNvSpPr/>
          <p:nvPr/>
        </p:nvSpPr>
        <p:spPr>
          <a:xfrm>
            <a:off x="7118190" y="3409972"/>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554" name="Google Shape;554;g2ff36fa939d_0_454"/>
          <p:cNvSpPr/>
          <p:nvPr/>
        </p:nvSpPr>
        <p:spPr>
          <a:xfrm>
            <a:off x="7118190" y="3666248"/>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5" name="Google Shape;555;g2ff36fa939d_0_454"/>
          <p:cNvSpPr/>
          <p:nvPr/>
        </p:nvSpPr>
        <p:spPr>
          <a:xfrm>
            <a:off x="7118190" y="3922524"/>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6" name="Google Shape;556;g2ff36fa939d_0_454"/>
          <p:cNvSpPr/>
          <p:nvPr/>
        </p:nvSpPr>
        <p:spPr>
          <a:xfrm>
            <a:off x="7118190" y="417880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7" name="Google Shape;557;g2ff36fa939d_0_454"/>
          <p:cNvSpPr/>
          <p:nvPr/>
        </p:nvSpPr>
        <p:spPr>
          <a:xfrm>
            <a:off x="7118190" y="4435076"/>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8" name="Google Shape;558;g2ff36fa939d_0_454"/>
          <p:cNvSpPr/>
          <p:nvPr/>
        </p:nvSpPr>
        <p:spPr>
          <a:xfrm>
            <a:off x="7118190" y="4691352"/>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9" name="Google Shape;559;g2ff36fa939d_0_454"/>
          <p:cNvSpPr/>
          <p:nvPr/>
        </p:nvSpPr>
        <p:spPr>
          <a:xfrm>
            <a:off x="7118190" y="4947628"/>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0" name="Google Shape;560;g2ff36fa939d_0_454"/>
          <p:cNvSpPr/>
          <p:nvPr/>
        </p:nvSpPr>
        <p:spPr>
          <a:xfrm>
            <a:off x="7543709" y="3409972"/>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1" name="Google Shape;561;g2ff36fa939d_0_454"/>
          <p:cNvSpPr/>
          <p:nvPr/>
        </p:nvSpPr>
        <p:spPr>
          <a:xfrm>
            <a:off x="7543709" y="3666248"/>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2" name="Google Shape;562;g2ff36fa939d_0_454"/>
          <p:cNvSpPr/>
          <p:nvPr/>
        </p:nvSpPr>
        <p:spPr>
          <a:xfrm>
            <a:off x="7543709" y="3922524"/>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3" name="Google Shape;563;g2ff36fa939d_0_454"/>
          <p:cNvSpPr/>
          <p:nvPr/>
        </p:nvSpPr>
        <p:spPr>
          <a:xfrm>
            <a:off x="7543709" y="417880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4" name="Google Shape;564;g2ff36fa939d_0_454"/>
          <p:cNvSpPr/>
          <p:nvPr/>
        </p:nvSpPr>
        <p:spPr>
          <a:xfrm>
            <a:off x="7543709" y="4435076"/>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5" name="Google Shape;565;g2ff36fa939d_0_454"/>
          <p:cNvSpPr/>
          <p:nvPr/>
        </p:nvSpPr>
        <p:spPr>
          <a:xfrm>
            <a:off x="7543709" y="4691352"/>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6" name="Google Shape;566;g2ff36fa939d_0_454"/>
          <p:cNvSpPr/>
          <p:nvPr/>
        </p:nvSpPr>
        <p:spPr>
          <a:xfrm>
            <a:off x="7543709" y="4947628"/>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7" name="Google Shape;567;g2ff36fa939d_0_454"/>
          <p:cNvSpPr/>
          <p:nvPr/>
        </p:nvSpPr>
        <p:spPr>
          <a:xfrm>
            <a:off x="7969228" y="3409972"/>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8" name="Google Shape;568;g2ff36fa939d_0_454"/>
          <p:cNvSpPr/>
          <p:nvPr/>
        </p:nvSpPr>
        <p:spPr>
          <a:xfrm>
            <a:off x="7969228" y="3666248"/>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9" name="Google Shape;569;g2ff36fa939d_0_454"/>
          <p:cNvSpPr/>
          <p:nvPr/>
        </p:nvSpPr>
        <p:spPr>
          <a:xfrm>
            <a:off x="7969228" y="3922524"/>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0" name="Google Shape;570;g2ff36fa939d_0_454"/>
          <p:cNvSpPr/>
          <p:nvPr/>
        </p:nvSpPr>
        <p:spPr>
          <a:xfrm>
            <a:off x="7969228" y="4178800"/>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1" name="Google Shape;571;g2ff36fa939d_0_454"/>
          <p:cNvSpPr/>
          <p:nvPr/>
        </p:nvSpPr>
        <p:spPr>
          <a:xfrm>
            <a:off x="7969228" y="4435076"/>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2" name="Google Shape;572;g2ff36fa939d_0_454"/>
          <p:cNvSpPr/>
          <p:nvPr/>
        </p:nvSpPr>
        <p:spPr>
          <a:xfrm>
            <a:off x="7969228" y="4691352"/>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3" name="Google Shape;573;g2ff36fa939d_0_454"/>
          <p:cNvSpPr/>
          <p:nvPr/>
        </p:nvSpPr>
        <p:spPr>
          <a:xfrm>
            <a:off x="7969228" y="4947628"/>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4" name="Google Shape;574;g2ff36fa939d_0_454"/>
          <p:cNvSpPr/>
          <p:nvPr/>
        </p:nvSpPr>
        <p:spPr>
          <a:xfrm>
            <a:off x="8394747" y="3409972"/>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5" name="Google Shape;575;g2ff36fa939d_0_454"/>
          <p:cNvSpPr/>
          <p:nvPr/>
        </p:nvSpPr>
        <p:spPr>
          <a:xfrm>
            <a:off x="8394747" y="3666248"/>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6" name="Google Shape;576;g2ff36fa939d_0_454"/>
          <p:cNvSpPr/>
          <p:nvPr/>
        </p:nvSpPr>
        <p:spPr>
          <a:xfrm>
            <a:off x="8394747" y="3922524"/>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7" name="Google Shape;577;g2ff36fa939d_0_454"/>
          <p:cNvSpPr/>
          <p:nvPr/>
        </p:nvSpPr>
        <p:spPr>
          <a:xfrm>
            <a:off x="8394747" y="417880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8" name="Google Shape;578;g2ff36fa939d_0_454"/>
          <p:cNvSpPr/>
          <p:nvPr/>
        </p:nvSpPr>
        <p:spPr>
          <a:xfrm>
            <a:off x="8394747" y="4435076"/>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9" name="Google Shape;579;g2ff36fa939d_0_454"/>
          <p:cNvSpPr/>
          <p:nvPr/>
        </p:nvSpPr>
        <p:spPr>
          <a:xfrm>
            <a:off x="8394747" y="4691352"/>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0" name="Google Shape;580;g2ff36fa939d_0_454"/>
          <p:cNvSpPr/>
          <p:nvPr/>
        </p:nvSpPr>
        <p:spPr>
          <a:xfrm>
            <a:off x="8394747" y="4947628"/>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1" name="Google Shape;581;g2ff36fa939d_0_454"/>
          <p:cNvSpPr txBox="1"/>
          <p:nvPr/>
        </p:nvSpPr>
        <p:spPr>
          <a:xfrm>
            <a:off x="5747535" y="332866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582" name="Google Shape;582;g2ff36fa939d_0_454"/>
          <p:cNvSpPr txBox="1"/>
          <p:nvPr/>
        </p:nvSpPr>
        <p:spPr>
          <a:xfrm>
            <a:off x="5747535" y="358493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583" name="Google Shape;583;g2ff36fa939d_0_454"/>
          <p:cNvSpPr txBox="1"/>
          <p:nvPr/>
        </p:nvSpPr>
        <p:spPr>
          <a:xfrm>
            <a:off x="5747535" y="3841212"/>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584" name="Google Shape;584;g2ff36fa939d_0_454"/>
          <p:cNvSpPr txBox="1"/>
          <p:nvPr/>
        </p:nvSpPr>
        <p:spPr>
          <a:xfrm>
            <a:off x="5747535" y="409434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585" name="Google Shape;585;g2ff36fa939d_0_454"/>
          <p:cNvSpPr txBox="1"/>
          <p:nvPr/>
        </p:nvSpPr>
        <p:spPr>
          <a:xfrm>
            <a:off x="5747535" y="435134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586" name="Google Shape;586;g2ff36fa939d_0_454"/>
          <p:cNvSpPr txBox="1"/>
          <p:nvPr/>
        </p:nvSpPr>
        <p:spPr>
          <a:xfrm>
            <a:off x="5747535" y="460429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587" name="Google Shape;587;g2ff36fa939d_0_454"/>
          <p:cNvSpPr txBox="1"/>
          <p:nvPr/>
        </p:nvSpPr>
        <p:spPr>
          <a:xfrm>
            <a:off x="5747535" y="486056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588" name="Google Shape;588;g2ff36fa939d_0_454"/>
          <p:cNvSpPr txBox="1"/>
          <p:nvPr/>
        </p:nvSpPr>
        <p:spPr>
          <a:xfrm>
            <a:off x="6992816"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589" name="Google Shape;589;g2ff36fa939d_0_454"/>
          <p:cNvSpPr txBox="1"/>
          <p:nvPr/>
        </p:nvSpPr>
        <p:spPr>
          <a:xfrm>
            <a:off x="7843854"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590" name="Google Shape;590;g2ff36fa939d_0_454"/>
          <p:cNvSpPr txBox="1"/>
          <p:nvPr/>
        </p:nvSpPr>
        <p:spPr>
          <a:xfrm>
            <a:off x="7418335"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591" name="Google Shape;591;g2ff36fa939d_0_454"/>
          <p:cNvSpPr txBox="1"/>
          <p:nvPr/>
        </p:nvSpPr>
        <p:spPr>
          <a:xfrm>
            <a:off x="8269373"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592" name="Google Shape;592;g2ff36fa939d_0_454"/>
          <p:cNvSpPr/>
          <p:nvPr/>
        </p:nvSpPr>
        <p:spPr>
          <a:xfrm>
            <a:off x="2228090" y="3328653"/>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3" name="Google Shape;593;g2ff36fa939d_0_454"/>
          <p:cNvSpPr/>
          <p:nvPr/>
        </p:nvSpPr>
        <p:spPr>
          <a:xfrm>
            <a:off x="2353455" y="3409972"/>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594" name="Google Shape;594;g2ff36fa939d_0_454"/>
          <p:cNvSpPr/>
          <p:nvPr/>
        </p:nvSpPr>
        <p:spPr>
          <a:xfrm>
            <a:off x="2353455" y="3666248"/>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5" name="Google Shape;595;g2ff36fa939d_0_454"/>
          <p:cNvSpPr/>
          <p:nvPr/>
        </p:nvSpPr>
        <p:spPr>
          <a:xfrm>
            <a:off x="2353455" y="3922524"/>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6" name="Google Shape;596;g2ff36fa939d_0_454"/>
          <p:cNvSpPr/>
          <p:nvPr/>
        </p:nvSpPr>
        <p:spPr>
          <a:xfrm>
            <a:off x="2353455" y="417880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7" name="Google Shape;597;g2ff36fa939d_0_454"/>
          <p:cNvSpPr/>
          <p:nvPr/>
        </p:nvSpPr>
        <p:spPr>
          <a:xfrm>
            <a:off x="2353455" y="4435076"/>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8" name="Google Shape;598;g2ff36fa939d_0_454"/>
          <p:cNvSpPr/>
          <p:nvPr/>
        </p:nvSpPr>
        <p:spPr>
          <a:xfrm>
            <a:off x="2353455" y="4691352"/>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9" name="Google Shape;599;g2ff36fa939d_0_454"/>
          <p:cNvSpPr/>
          <p:nvPr/>
        </p:nvSpPr>
        <p:spPr>
          <a:xfrm>
            <a:off x="2353455" y="4947628"/>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0" name="Google Shape;600;g2ff36fa939d_0_454"/>
          <p:cNvSpPr/>
          <p:nvPr/>
        </p:nvSpPr>
        <p:spPr>
          <a:xfrm>
            <a:off x="2778974" y="3409972"/>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1" name="Google Shape;601;g2ff36fa939d_0_454"/>
          <p:cNvSpPr/>
          <p:nvPr/>
        </p:nvSpPr>
        <p:spPr>
          <a:xfrm>
            <a:off x="2778974" y="3666248"/>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2" name="Google Shape;602;g2ff36fa939d_0_454"/>
          <p:cNvSpPr/>
          <p:nvPr/>
        </p:nvSpPr>
        <p:spPr>
          <a:xfrm>
            <a:off x="2778974" y="3922524"/>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3" name="Google Shape;603;g2ff36fa939d_0_454"/>
          <p:cNvSpPr/>
          <p:nvPr/>
        </p:nvSpPr>
        <p:spPr>
          <a:xfrm>
            <a:off x="2778974" y="417880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4" name="Google Shape;604;g2ff36fa939d_0_454"/>
          <p:cNvSpPr/>
          <p:nvPr/>
        </p:nvSpPr>
        <p:spPr>
          <a:xfrm>
            <a:off x="2778974" y="4435076"/>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5" name="Google Shape;605;g2ff36fa939d_0_454"/>
          <p:cNvSpPr/>
          <p:nvPr/>
        </p:nvSpPr>
        <p:spPr>
          <a:xfrm>
            <a:off x="2778974" y="4691352"/>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6" name="Google Shape;606;g2ff36fa939d_0_454"/>
          <p:cNvSpPr/>
          <p:nvPr/>
        </p:nvSpPr>
        <p:spPr>
          <a:xfrm>
            <a:off x="2778974" y="4947628"/>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7" name="Google Shape;607;g2ff36fa939d_0_454"/>
          <p:cNvSpPr/>
          <p:nvPr/>
        </p:nvSpPr>
        <p:spPr>
          <a:xfrm>
            <a:off x="3204493" y="3409972"/>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8" name="Google Shape;608;g2ff36fa939d_0_454"/>
          <p:cNvSpPr/>
          <p:nvPr/>
        </p:nvSpPr>
        <p:spPr>
          <a:xfrm>
            <a:off x="3204493" y="3666248"/>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9" name="Google Shape;609;g2ff36fa939d_0_454"/>
          <p:cNvSpPr/>
          <p:nvPr/>
        </p:nvSpPr>
        <p:spPr>
          <a:xfrm>
            <a:off x="3204493" y="3922524"/>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0" name="Google Shape;610;g2ff36fa939d_0_454"/>
          <p:cNvSpPr/>
          <p:nvPr/>
        </p:nvSpPr>
        <p:spPr>
          <a:xfrm>
            <a:off x="3204493" y="4178800"/>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1" name="Google Shape;611;g2ff36fa939d_0_454"/>
          <p:cNvSpPr/>
          <p:nvPr/>
        </p:nvSpPr>
        <p:spPr>
          <a:xfrm>
            <a:off x="3204493" y="4435076"/>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2" name="Google Shape;612;g2ff36fa939d_0_454"/>
          <p:cNvSpPr/>
          <p:nvPr/>
        </p:nvSpPr>
        <p:spPr>
          <a:xfrm>
            <a:off x="3204493" y="4691352"/>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3" name="Google Shape;613;g2ff36fa939d_0_454"/>
          <p:cNvSpPr/>
          <p:nvPr/>
        </p:nvSpPr>
        <p:spPr>
          <a:xfrm>
            <a:off x="3204493" y="4947628"/>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4" name="Google Shape;614;g2ff36fa939d_0_454"/>
          <p:cNvSpPr/>
          <p:nvPr/>
        </p:nvSpPr>
        <p:spPr>
          <a:xfrm>
            <a:off x="3630012" y="3409972"/>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5" name="Google Shape;615;g2ff36fa939d_0_454"/>
          <p:cNvSpPr/>
          <p:nvPr/>
        </p:nvSpPr>
        <p:spPr>
          <a:xfrm>
            <a:off x="3630012" y="3666248"/>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6" name="Google Shape;616;g2ff36fa939d_0_454"/>
          <p:cNvSpPr/>
          <p:nvPr/>
        </p:nvSpPr>
        <p:spPr>
          <a:xfrm>
            <a:off x="3630012" y="3922524"/>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7" name="Google Shape;617;g2ff36fa939d_0_454"/>
          <p:cNvSpPr/>
          <p:nvPr/>
        </p:nvSpPr>
        <p:spPr>
          <a:xfrm>
            <a:off x="3630012" y="417880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8" name="Google Shape;618;g2ff36fa939d_0_454"/>
          <p:cNvSpPr/>
          <p:nvPr/>
        </p:nvSpPr>
        <p:spPr>
          <a:xfrm>
            <a:off x="3630012" y="4435076"/>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9" name="Google Shape;619;g2ff36fa939d_0_454"/>
          <p:cNvSpPr/>
          <p:nvPr/>
        </p:nvSpPr>
        <p:spPr>
          <a:xfrm>
            <a:off x="3630012" y="4691352"/>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0" name="Google Shape;620;g2ff36fa939d_0_454"/>
          <p:cNvSpPr/>
          <p:nvPr/>
        </p:nvSpPr>
        <p:spPr>
          <a:xfrm>
            <a:off x="3630012" y="4947628"/>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1" name="Google Shape;621;g2ff36fa939d_0_454"/>
          <p:cNvSpPr txBox="1"/>
          <p:nvPr/>
        </p:nvSpPr>
        <p:spPr>
          <a:xfrm>
            <a:off x="982800" y="332866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622" name="Google Shape;622;g2ff36fa939d_0_454"/>
          <p:cNvSpPr txBox="1"/>
          <p:nvPr/>
        </p:nvSpPr>
        <p:spPr>
          <a:xfrm>
            <a:off x="982800" y="358493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623" name="Google Shape;623;g2ff36fa939d_0_454"/>
          <p:cNvSpPr txBox="1"/>
          <p:nvPr/>
        </p:nvSpPr>
        <p:spPr>
          <a:xfrm>
            <a:off x="982800" y="3841212"/>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624" name="Google Shape;624;g2ff36fa939d_0_454"/>
          <p:cNvSpPr txBox="1"/>
          <p:nvPr/>
        </p:nvSpPr>
        <p:spPr>
          <a:xfrm>
            <a:off x="982800" y="409434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625" name="Google Shape;625;g2ff36fa939d_0_454"/>
          <p:cNvSpPr txBox="1"/>
          <p:nvPr/>
        </p:nvSpPr>
        <p:spPr>
          <a:xfrm>
            <a:off x="982800" y="435134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626" name="Google Shape;626;g2ff36fa939d_0_454"/>
          <p:cNvSpPr txBox="1"/>
          <p:nvPr/>
        </p:nvSpPr>
        <p:spPr>
          <a:xfrm>
            <a:off x="982800" y="460429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627" name="Google Shape;627;g2ff36fa939d_0_454"/>
          <p:cNvSpPr txBox="1"/>
          <p:nvPr/>
        </p:nvSpPr>
        <p:spPr>
          <a:xfrm>
            <a:off x="982800" y="486056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628" name="Google Shape;628;g2ff36fa939d_0_454"/>
          <p:cNvSpPr txBox="1"/>
          <p:nvPr/>
        </p:nvSpPr>
        <p:spPr>
          <a:xfrm>
            <a:off x="2228081"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629" name="Google Shape;629;g2ff36fa939d_0_454"/>
          <p:cNvSpPr txBox="1"/>
          <p:nvPr/>
        </p:nvSpPr>
        <p:spPr>
          <a:xfrm>
            <a:off x="3079119"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630" name="Google Shape;630;g2ff36fa939d_0_454"/>
          <p:cNvSpPr txBox="1"/>
          <p:nvPr/>
        </p:nvSpPr>
        <p:spPr>
          <a:xfrm>
            <a:off x="2653600"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631" name="Google Shape;631;g2ff36fa939d_0_454"/>
          <p:cNvSpPr txBox="1"/>
          <p:nvPr/>
        </p:nvSpPr>
        <p:spPr>
          <a:xfrm>
            <a:off x="3504638"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632" name="Google Shape;632;g2ff36fa939d_0_454"/>
          <p:cNvSpPr/>
          <p:nvPr/>
        </p:nvSpPr>
        <p:spPr>
          <a:xfrm>
            <a:off x="3089425" y="2946850"/>
            <a:ext cx="425400" cy="22830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3" name="Google Shape;633;g2ff36fa939d_0_454"/>
          <p:cNvSpPr/>
          <p:nvPr/>
        </p:nvSpPr>
        <p:spPr>
          <a:xfrm>
            <a:off x="7854175" y="2946850"/>
            <a:ext cx="425400" cy="22830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4" name="Google Shape;634;g2ff36fa939d_0_454"/>
          <p:cNvSpPr/>
          <p:nvPr/>
        </p:nvSpPr>
        <p:spPr>
          <a:xfrm>
            <a:off x="838250" y="1965850"/>
            <a:ext cx="10515600" cy="1057200"/>
          </a:xfrm>
          <a:prstGeom prst="rect">
            <a:avLst/>
          </a:prstGeom>
          <a:noFill/>
          <a:ln>
            <a:noFill/>
          </a:ln>
        </p:spPr>
        <p:txBody>
          <a:bodyPr anchorCtr="0" anchor="t" bIns="60000" lIns="120000" spcFirstLastPara="1" rIns="120000" wrap="square" tIns="60000">
            <a:noAutofit/>
          </a:bodyPr>
          <a:lstStyle/>
          <a:p>
            <a:pPr indent="0" lvl="0" marL="0" marR="0" rtl="0" algn="l">
              <a:spcBef>
                <a:spcPts val="0"/>
              </a:spcBef>
              <a:spcAft>
                <a:spcPts val="0"/>
              </a:spcAft>
              <a:buNone/>
            </a:pPr>
            <a:r>
              <a:rPr b="1" lang="de-DE" sz="2200">
                <a:solidFill>
                  <a:schemeClr val="dk1"/>
                </a:solidFill>
                <a:latin typeface="Avenir"/>
                <a:ea typeface="Avenir"/>
                <a:cs typeface="Avenir"/>
                <a:sym typeface="Avenir"/>
              </a:rPr>
              <a:t>Idea:</a:t>
            </a:r>
            <a:r>
              <a:rPr lang="de-DE" sz="2200">
                <a:solidFill>
                  <a:schemeClr val="dk1"/>
                </a:solidFill>
                <a:latin typeface="Avenir"/>
                <a:ea typeface="Avenir"/>
                <a:cs typeface="Avenir"/>
                <a:sym typeface="Avenir"/>
              </a:rPr>
              <a:t> measure the importance of a feature as an increase in loss when the feature is permuted</a:t>
            </a:r>
            <a:endParaRPr i="0" sz="2200" u="none" cap="none" strike="noStrike">
              <a:solidFill>
                <a:schemeClr val="dk1"/>
              </a:solidFill>
              <a:latin typeface="Avenir"/>
              <a:ea typeface="Avenir"/>
              <a:cs typeface="Avenir"/>
              <a:sym typeface="Avenir"/>
            </a:endParaRPr>
          </a:p>
        </p:txBody>
      </p:sp>
      <p:sp>
        <p:nvSpPr>
          <p:cNvPr id="635" name="Google Shape;635;g2ff36fa939d_0_454"/>
          <p:cNvSpPr/>
          <p:nvPr/>
        </p:nvSpPr>
        <p:spPr>
          <a:xfrm>
            <a:off x="9149790" y="3409972"/>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6" name="Google Shape;636;g2ff36fa939d_0_454"/>
          <p:cNvSpPr/>
          <p:nvPr/>
        </p:nvSpPr>
        <p:spPr>
          <a:xfrm>
            <a:off x="9149790" y="366624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7" name="Google Shape;637;g2ff36fa939d_0_454"/>
          <p:cNvSpPr/>
          <p:nvPr/>
        </p:nvSpPr>
        <p:spPr>
          <a:xfrm>
            <a:off x="9149790" y="3922524"/>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8" name="Google Shape;638;g2ff36fa939d_0_454"/>
          <p:cNvSpPr/>
          <p:nvPr/>
        </p:nvSpPr>
        <p:spPr>
          <a:xfrm>
            <a:off x="9149790" y="4178800"/>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9" name="Google Shape;639;g2ff36fa939d_0_454"/>
          <p:cNvSpPr/>
          <p:nvPr/>
        </p:nvSpPr>
        <p:spPr>
          <a:xfrm>
            <a:off x="9149790" y="4435076"/>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0" name="Google Shape;640;g2ff36fa939d_0_454"/>
          <p:cNvSpPr/>
          <p:nvPr/>
        </p:nvSpPr>
        <p:spPr>
          <a:xfrm>
            <a:off x="9149790" y="4691352"/>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1" name="Google Shape;641;g2ff36fa939d_0_454"/>
          <p:cNvSpPr/>
          <p:nvPr/>
        </p:nvSpPr>
        <p:spPr>
          <a:xfrm>
            <a:off x="9149790" y="494762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2" name="Google Shape;642;g2ff36fa939d_0_454"/>
          <p:cNvSpPr txBox="1"/>
          <p:nvPr/>
        </p:nvSpPr>
        <p:spPr>
          <a:xfrm>
            <a:off x="9099840" y="2946840"/>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pic>
        <p:nvPicPr>
          <p:cNvPr descr="{&quot;mathml&quot;:&quot;&lt;math style=\&quot;font-family:stix;font-size:18px;\&quot; xmlns=\&quot;http://www.w3.org/1998/Math/MathML\&quot;&gt;&lt;mstyle mathsize=\&quot;18px\&quot;&gt;&lt;msub&gt;&lt;mi mathcolor=\&quot;#00007F\&quot;&gt;e&lt;/mi&gt;&lt;mrow mathcolor=\&quot;#00007F\&quot;&gt;&lt;mi&gt;o&lt;/mi&gt;&lt;mi&gt;r&lt;/mi&gt;&lt;mi&gt;i&lt;/mi&gt;&lt;mi&gt;g&lt;/mi&gt;&lt;/mrow&gt;&lt;/msub&gt;&lt;mo mathcolor=\&quot;#00007F\&quot;&gt;&amp;#xA0;&lt;/mo&gt;&lt;mo mathcolor=\&quot;#00007F\&quot;&gt;=&lt;/mo&gt;&lt;mo mathcolor=\&quot;#00007F\&quot;&gt;&amp;#xA0;&lt;/mo&gt;&lt;mi mathcolor=\&quot;#00007F\&quot;&gt;L&lt;/mi&gt;&lt;mfenced mathcolor=\&quot;#00007F\&quot;&gt;&lt;mrow&gt;&lt;mi&gt;y&lt;/mi&gt;&lt;mo&gt;,&lt;/mo&gt;&lt;mi&gt;f&lt;/mi&gt;&lt;mfenced&gt;&lt;msub&gt;&lt;mi&gt;X&lt;/mi&gt;&lt;mrow&gt;&lt;mi&gt;o&lt;/mi&gt;&lt;mi&gt;r&lt;/mi&gt;&lt;mi&gt;i&lt;/mi&gt;&lt;mi&gt;g&lt;/mi&gt;&lt;/mrow&gt;&lt;/msub&gt;&lt;/mfenced&gt;&lt;/mrow&gt;&lt;/mfenced&gt;&lt;/mstyle&gt;&lt;/math&gt;&quot;,&quot;truncated&quot;:false}" id="643" name="Google Shape;643;g2ff36fa939d_0_454" title="e subscript o r i g end subscript space equals space L open parentheses y comma f open parentheses X subscript o r i g end subscript close parentheses close parentheses"/>
          <p:cNvPicPr preferRelativeResize="0"/>
          <p:nvPr/>
        </p:nvPicPr>
        <p:blipFill>
          <a:blip r:embed="rId3">
            <a:alphaModFix/>
          </a:blip>
          <a:stretch>
            <a:fillRect/>
          </a:stretch>
        </p:blipFill>
        <p:spPr>
          <a:xfrm>
            <a:off x="6992825" y="5582950"/>
            <a:ext cx="2247392" cy="343408"/>
          </a:xfrm>
          <a:prstGeom prst="rect">
            <a:avLst/>
          </a:prstGeom>
          <a:noFill/>
          <a:ln>
            <a:noFill/>
          </a:ln>
        </p:spPr>
      </p:pic>
      <p:pic>
        <p:nvPicPr>
          <p:cNvPr descr="{&quot;mathml&quot;:&quot;&lt;math style=\&quot;font-family:stix;font-size:18px;\&quot; xmlns=\&quot;http://www.w3.org/1998/Math/MathML\&quot;&gt;&lt;mstyle mathsize=\&quot;18px\&quot;&gt;&lt;msub&gt;&lt;mi mathcolor=\&quot;#00007F\&quot;&gt;e&lt;/mi&gt;&lt;mrow mathcolor=\&quot;#00007F\&quot;&gt;&lt;mi&gt;p&lt;/mi&gt;&lt;mi&gt;e&lt;/mi&gt;&lt;mi&gt;r&lt;/mi&gt;&lt;mi&gt;m&lt;/mi&gt;&lt;/mrow&gt;&lt;/msub&gt;&lt;mo mathcolor=\&quot;#00007F\&quot;&gt;&amp;#xA0;&lt;/mo&gt;&lt;mo mathcolor=\&quot;#00007F\&quot;&gt;=&lt;/mo&gt;&lt;mo mathcolor=\&quot;#00007F\&quot;&gt;&amp;#xA0;&lt;/mo&gt;&lt;mi mathcolor=\&quot;#00007F\&quot;&gt;L&lt;/mi&gt;&lt;mfenced mathcolor=\&quot;#00007F\&quot;&gt;&lt;mrow&gt;&lt;mi&gt;y&lt;/mi&gt;&lt;mo&gt;,&lt;/mo&gt;&lt;mi&gt;f&lt;/mi&gt;&lt;mfenced&gt;&lt;msub&gt;&lt;mi&gt;X&lt;/mi&gt;&lt;mrow&gt;&lt;mi&gt;p&lt;/mi&gt;&lt;mi&gt;e&lt;/mi&gt;&lt;mi&gt;r&lt;/mi&gt;&lt;mi&gt;m&lt;/mi&gt;&lt;/mrow&gt;&lt;/msub&gt;&lt;/mfenced&gt;&lt;/mrow&gt;&lt;/mfenced&gt;&lt;/mstyle&gt;&lt;/math&gt;&quot;,&quot;truncated&quot;:false}" id="644" name="Google Shape;644;g2ff36fa939d_0_454" title="e subscript p e r m end subscript space equals space L open parentheses y comma f open parentheses X subscript p e r m end subscript close parentheses close parentheses"/>
          <p:cNvPicPr preferRelativeResize="0"/>
          <p:nvPr/>
        </p:nvPicPr>
        <p:blipFill>
          <a:blip r:embed="rId4">
            <a:alphaModFix/>
          </a:blip>
          <a:stretch>
            <a:fillRect/>
          </a:stretch>
        </p:blipFill>
        <p:spPr>
          <a:xfrm>
            <a:off x="2228075" y="5582950"/>
            <a:ext cx="2389632" cy="3454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ff36fa939d_0_0"/>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Who are we &amp; what is our mission?</a:t>
            </a:r>
            <a:endParaRPr>
              <a:latin typeface="Play"/>
              <a:ea typeface="Play"/>
              <a:cs typeface="Play"/>
              <a:sym typeface="Play"/>
            </a:endParaRPr>
          </a:p>
        </p:txBody>
      </p:sp>
      <p:pic>
        <p:nvPicPr>
          <p:cNvPr id="126" name="Google Shape;126;g2ff36fa939d_0_0"/>
          <p:cNvPicPr preferRelativeResize="0"/>
          <p:nvPr/>
        </p:nvPicPr>
        <p:blipFill>
          <a:blip r:embed="rId3">
            <a:alphaModFix/>
          </a:blip>
          <a:stretch>
            <a:fillRect/>
          </a:stretch>
        </p:blipFill>
        <p:spPr>
          <a:xfrm>
            <a:off x="6940838" y="1370500"/>
            <a:ext cx="4412974" cy="340450"/>
          </a:xfrm>
          <a:prstGeom prst="rect">
            <a:avLst/>
          </a:prstGeom>
          <a:noFill/>
          <a:ln>
            <a:noFill/>
          </a:ln>
        </p:spPr>
      </p:pic>
      <p:pic>
        <p:nvPicPr>
          <p:cNvPr id="127" name="Google Shape;127;g2ff36fa939d_0_0"/>
          <p:cNvPicPr preferRelativeResize="0"/>
          <p:nvPr/>
        </p:nvPicPr>
        <p:blipFill>
          <a:blip r:embed="rId4">
            <a:alphaModFix/>
          </a:blip>
          <a:stretch>
            <a:fillRect/>
          </a:stretch>
        </p:blipFill>
        <p:spPr>
          <a:xfrm>
            <a:off x="838200" y="4577750"/>
            <a:ext cx="1085850" cy="1085850"/>
          </a:xfrm>
          <a:prstGeom prst="rect">
            <a:avLst/>
          </a:prstGeom>
          <a:noFill/>
          <a:ln>
            <a:noFill/>
          </a:ln>
        </p:spPr>
      </p:pic>
      <p:sp>
        <p:nvSpPr>
          <p:cNvPr id="128" name="Google Shape;128;g2ff36fa939d_0_0"/>
          <p:cNvSpPr txBox="1"/>
          <p:nvPr/>
        </p:nvSpPr>
        <p:spPr>
          <a:xfrm>
            <a:off x="2005049" y="4889650"/>
            <a:ext cx="3528600" cy="7389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de-DE" sz="1200">
                <a:solidFill>
                  <a:schemeClr val="accent1"/>
                </a:solidFill>
                <a:latin typeface="Avenir"/>
                <a:ea typeface="Avenir"/>
                <a:cs typeface="Avenir"/>
                <a:sym typeface="Avenir"/>
              </a:rPr>
              <a:t>We empower health researchers with tailored AI solutions, and strive to translate them into reusable tools for the community.</a:t>
            </a:r>
            <a:endParaRPr sz="1200">
              <a:solidFill>
                <a:schemeClr val="accent1"/>
              </a:solidFill>
              <a:latin typeface="Avenir"/>
              <a:ea typeface="Avenir"/>
              <a:cs typeface="Avenir"/>
              <a:sym typeface="Avenir"/>
            </a:endParaRPr>
          </a:p>
        </p:txBody>
      </p:sp>
      <p:grpSp>
        <p:nvGrpSpPr>
          <p:cNvPr id="129" name="Google Shape;129;g2ff36fa939d_0_0"/>
          <p:cNvGrpSpPr/>
          <p:nvPr/>
        </p:nvGrpSpPr>
        <p:grpSpPr>
          <a:xfrm>
            <a:off x="2005044" y="2533925"/>
            <a:ext cx="974357" cy="1434000"/>
            <a:chOff x="1777594" y="1583775"/>
            <a:chExt cx="974357" cy="1434000"/>
          </a:xfrm>
        </p:grpSpPr>
        <p:pic>
          <p:nvPicPr>
            <p:cNvPr id="130" name="Google Shape;130;g2ff36fa939d_0_0"/>
            <p:cNvPicPr preferRelativeResize="0"/>
            <p:nvPr/>
          </p:nvPicPr>
          <p:blipFill rotWithShape="1">
            <a:blip r:embed="rId5">
              <a:alphaModFix/>
            </a:blip>
            <a:srcRect b="5762" l="2045" r="5814" t="3204"/>
            <a:stretch/>
          </p:blipFill>
          <p:spPr>
            <a:xfrm>
              <a:off x="1779950" y="1583775"/>
              <a:ext cx="972000" cy="972000"/>
            </a:xfrm>
            <a:prstGeom prst="rect">
              <a:avLst/>
            </a:prstGeom>
            <a:noFill/>
            <a:ln>
              <a:noFill/>
            </a:ln>
          </p:spPr>
        </p:pic>
        <p:sp>
          <p:nvSpPr>
            <p:cNvPr id="131" name="Google Shape;131;g2ff36fa939d_0_0"/>
            <p:cNvSpPr txBox="1"/>
            <p:nvPr/>
          </p:nvSpPr>
          <p:spPr>
            <a:xfrm>
              <a:off x="1777594" y="2555775"/>
              <a:ext cx="972000" cy="462000"/>
            </a:xfrm>
            <a:prstGeom prst="rect">
              <a:avLst/>
            </a:prstGeom>
            <a:solidFill>
              <a:srgbClr val="2E75B5"/>
            </a:solidFill>
            <a:ln>
              <a:noFill/>
            </a:ln>
          </p:spPr>
          <p:txBody>
            <a:bodyPr anchorCtr="0" anchor="t" bIns="91425" lIns="91425" spcFirstLastPara="1" rIns="91425" wrap="square" tIns="91425">
              <a:normAutofit fontScale="77500"/>
            </a:bodyPr>
            <a:lstStyle/>
            <a:p>
              <a:pPr indent="0" lvl="0" marL="0" rtl="0" algn="ctr">
                <a:lnSpc>
                  <a:spcPct val="115000"/>
                </a:lnSpc>
                <a:spcBef>
                  <a:spcPts val="1400"/>
                </a:spcBef>
                <a:spcAft>
                  <a:spcPts val="400"/>
                </a:spcAft>
                <a:buClr>
                  <a:srgbClr val="000000"/>
                </a:buClr>
                <a:buSzPct val="110000"/>
                <a:buFont typeface="Arial"/>
                <a:buNone/>
              </a:pPr>
              <a:r>
                <a:rPr b="1" lang="de-DE" sz="1000">
                  <a:solidFill>
                    <a:srgbClr val="FFFFFF"/>
                  </a:solidFill>
                  <a:latin typeface="Avenir"/>
                  <a:ea typeface="Avenir"/>
                  <a:cs typeface="Avenir"/>
                  <a:sym typeface="Avenir"/>
                </a:rPr>
                <a:t>Lisa Barros de Andrade e Sousa</a:t>
              </a:r>
              <a:endParaRPr sz="1000">
                <a:solidFill>
                  <a:srgbClr val="FFFFFF"/>
                </a:solidFill>
                <a:latin typeface="Avenir"/>
                <a:ea typeface="Avenir"/>
                <a:cs typeface="Avenir"/>
                <a:sym typeface="Avenir"/>
              </a:endParaRPr>
            </a:p>
          </p:txBody>
        </p:sp>
      </p:grpSp>
      <p:grpSp>
        <p:nvGrpSpPr>
          <p:cNvPr id="132" name="Google Shape;132;g2ff36fa939d_0_0"/>
          <p:cNvGrpSpPr/>
          <p:nvPr/>
        </p:nvGrpSpPr>
        <p:grpSpPr>
          <a:xfrm>
            <a:off x="3114600" y="2533925"/>
            <a:ext cx="972019" cy="1434000"/>
            <a:chOff x="6574288" y="3260175"/>
            <a:chExt cx="972019" cy="1434000"/>
          </a:xfrm>
        </p:grpSpPr>
        <p:pic>
          <p:nvPicPr>
            <p:cNvPr id="133" name="Google Shape;133;g2ff36fa939d_0_0"/>
            <p:cNvPicPr preferRelativeResize="0"/>
            <p:nvPr/>
          </p:nvPicPr>
          <p:blipFill rotWithShape="1">
            <a:blip r:embed="rId6">
              <a:alphaModFix/>
            </a:blip>
            <a:srcRect b="5927" l="2500" r="4545" t="3435"/>
            <a:stretch/>
          </p:blipFill>
          <p:spPr>
            <a:xfrm>
              <a:off x="6574288" y="3260175"/>
              <a:ext cx="972000" cy="972000"/>
            </a:xfrm>
            <a:prstGeom prst="rect">
              <a:avLst/>
            </a:prstGeom>
            <a:noFill/>
            <a:ln>
              <a:noFill/>
            </a:ln>
          </p:spPr>
        </p:pic>
        <p:sp>
          <p:nvSpPr>
            <p:cNvPr id="134" name="Google Shape;134;g2ff36fa939d_0_0"/>
            <p:cNvSpPr txBox="1"/>
            <p:nvPr/>
          </p:nvSpPr>
          <p:spPr>
            <a:xfrm>
              <a:off x="6574306" y="4232175"/>
              <a:ext cx="972000" cy="462000"/>
            </a:xfrm>
            <a:prstGeom prst="rect">
              <a:avLst/>
            </a:prstGeom>
            <a:solidFill>
              <a:srgbClr val="2E75B5"/>
            </a:solid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1400"/>
                </a:spcBef>
                <a:spcAft>
                  <a:spcPts val="400"/>
                </a:spcAft>
                <a:buClr>
                  <a:srgbClr val="000000"/>
                </a:buClr>
                <a:buSzPct val="110000"/>
                <a:buFont typeface="Arial"/>
                <a:buNone/>
              </a:pPr>
              <a:r>
                <a:rPr b="1" lang="de-DE" sz="1000">
                  <a:solidFill>
                    <a:srgbClr val="FFFFFF"/>
                  </a:solidFill>
                  <a:latin typeface="Avenir"/>
                  <a:ea typeface="Avenir"/>
                  <a:cs typeface="Avenir"/>
                  <a:sym typeface="Avenir"/>
                </a:rPr>
                <a:t>Elisabeth Georgii</a:t>
              </a:r>
              <a:endParaRPr sz="1000">
                <a:solidFill>
                  <a:srgbClr val="FFFFFF"/>
                </a:solidFill>
                <a:latin typeface="Avenir"/>
                <a:ea typeface="Avenir"/>
                <a:cs typeface="Avenir"/>
                <a:sym typeface="Avenir"/>
              </a:endParaRPr>
            </a:p>
          </p:txBody>
        </p:sp>
      </p:grpSp>
      <p:sp>
        <p:nvSpPr>
          <p:cNvPr id="135" name="Google Shape;135;g2ff36fa939d_0_0"/>
          <p:cNvSpPr txBox="1"/>
          <p:nvPr/>
        </p:nvSpPr>
        <p:spPr>
          <a:xfrm>
            <a:off x="7018650" y="4705000"/>
            <a:ext cx="44130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de-DE" sz="1200">
                <a:solidFill>
                  <a:schemeClr val="accent1"/>
                </a:solidFill>
                <a:latin typeface="Avenir"/>
                <a:ea typeface="Avenir"/>
                <a:cs typeface="Avenir"/>
                <a:sym typeface="Avenir"/>
              </a:rPr>
              <a:t>We develop novel computational tools powered by AI to accelerate discovery and translation. Collaboratively, we develop predictive algorithms as well as mechanistic models to analyse molecular, imaging, and clinical data of human health and disease. </a:t>
            </a:r>
            <a:endParaRPr sz="1200">
              <a:solidFill>
                <a:schemeClr val="accent1"/>
              </a:solidFill>
              <a:latin typeface="Avenir"/>
              <a:ea typeface="Avenir"/>
              <a:cs typeface="Avenir"/>
              <a:sym typeface="Avenir"/>
            </a:endParaRPr>
          </a:p>
        </p:txBody>
      </p:sp>
      <p:grpSp>
        <p:nvGrpSpPr>
          <p:cNvPr id="136" name="Google Shape;136;g2ff36fa939d_0_0"/>
          <p:cNvGrpSpPr/>
          <p:nvPr/>
        </p:nvGrpSpPr>
        <p:grpSpPr>
          <a:xfrm>
            <a:off x="8105363" y="2529075"/>
            <a:ext cx="974350" cy="1434000"/>
            <a:chOff x="8577550" y="3154788"/>
            <a:chExt cx="974350" cy="1434000"/>
          </a:xfrm>
        </p:grpSpPr>
        <p:sp>
          <p:nvSpPr>
            <p:cNvPr id="137" name="Google Shape;137;g2ff36fa939d_0_0"/>
            <p:cNvSpPr txBox="1"/>
            <p:nvPr/>
          </p:nvSpPr>
          <p:spPr>
            <a:xfrm>
              <a:off x="8578725" y="4126788"/>
              <a:ext cx="972000" cy="462000"/>
            </a:xfrm>
            <a:prstGeom prst="rect">
              <a:avLst/>
            </a:prstGeom>
            <a:solidFill>
              <a:srgbClr val="2E75B5"/>
            </a:solidFill>
            <a:ln>
              <a:noFill/>
            </a:ln>
          </p:spPr>
          <p:txBody>
            <a:bodyPr anchorCtr="0" anchor="t" bIns="91425" lIns="91425" spcFirstLastPara="1" rIns="91425" wrap="square" tIns="91425">
              <a:normAutofit/>
            </a:bodyPr>
            <a:lstStyle/>
            <a:p>
              <a:pPr indent="0" lvl="0" marL="0" rtl="0" algn="ctr">
                <a:lnSpc>
                  <a:spcPct val="115000"/>
                </a:lnSpc>
                <a:spcBef>
                  <a:spcPts val="1400"/>
                </a:spcBef>
                <a:spcAft>
                  <a:spcPts val="400"/>
                </a:spcAft>
                <a:buClr>
                  <a:srgbClr val="000000"/>
                </a:buClr>
                <a:buSzPts val="1100"/>
                <a:buFont typeface="Arial"/>
                <a:buNone/>
              </a:pPr>
              <a:r>
                <a:rPr b="1" lang="de-DE" sz="900">
                  <a:solidFill>
                    <a:srgbClr val="FFFFFF"/>
                  </a:solidFill>
                  <a:latin typeface="Avenir"/>
                  <a:ea typeface="Avenir"/>
                  <a:cs typeface="Avenir"/>
                  <a:sym typeface="Avenir"/>
                </a:rPr>
                <a:t>Till Richter</a:t>
              </a:r>
              <a:endParaRPr sz="900">
                <a:solidFill>
                  <a:srgbClr val="FFFFFF"/>
                </a:solidFill>
                <a:latin typeface="Avenir"/>
                <a:ea typeface="Avenir"/>
                <a:cs typeface="Avenir"/>
                <a:sym typeface="Avenir"/>
              </a:endParaRPr>
            </a:p>
          </p:txBody>
        </p:sp>
        <p:pic>
          <p:nvPicPr>
            <p:cNvPr id="138" name="Google Shape;138;g2ff36fa939d_0_0"/>
            <p:cNvPicPr preferRelativeResize="0"/>
            <p:nvPr/>
          </p:nvPicPr>
          <p:blipFill>
            <a:blip r:embed="rId7">
              <a:alphaModFix/>
            </a:blip>
            <a:stretch>
              <a:fillRect/>
            </a:stretch>
          </p:blipFill>
          <p:spPr>
            <a:xfrm>
              <a:off x="8577550" y="3154788"/>
              <a:ext cx="974350" cy="991375"/>
            </a:xfrm>
            <a:prstGeom prst="rect">
              <a:avLst/>
            </a:prstGeom>
            <a:noFill/>
            <a:ln>
              <a:noFill/>
            </a:ln>
          </p:spPr>
        </p:pic>
      </p:grpSp>
      <p:grpSp>
        <p:nvGrpSpPr>
          <p:cNvPr id="139" name="Google Shape;139;g2ff36fa939d_0_0"/>
          <p:cNvGrpSpPr/>
          <p:nvPr/>
        </p:nvGrpSpPr>
        <p:grpSpPr>
          <a:xfrm>
            <a:off x="9217281" y="2538763"/>
            <a:ext cx="972006" cy="1424313"/>
            <a:chOff x="9689469" y="3164475"/>
            <a:chExt cx="972006" cy="1424313"/>
          </a:xfrm>
        </p:grpSpPr>
        <p:sp>
          <p:nvSpPr>
            <p:cNvPr id="140" name="Google Shape;140;g2ff36fa939d_0_0"/>
            <p:cNvSpPr txBox="1"/>
            <p:nvPr/>
          </p:nvSpPr>
          <p:spPr>
            <a:xfrm>
              <a:off x="9689469" y="4126788"/>
              <a:ext cx="972000" cy="462000"/>
            </a:xfrm>
            <a:prstGeom prst="rect">
              <a:avLst/>
            </a:prstGeom>
            <a:solidFill>
              <a:srgbClr val="2E75B5"/>
            </a:solid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1400"/>
                </a:spcBef>
                <a:spcAft>
                  <a:spcPts val="400"/>
                </a:spcAft>
                <a:buClr>
                  <a:srgbClr val="000000"/>
                </a:buClr>
                <a:buSzPct val="110000"/>
                <a:buFont typeface="Arial"/>
                <a:buNone/>
              </a:pPr>
              <a:r>
                <a:rPr b="1" lang="de-DE" sz="1000">
                  <a:solidFill>
                    <a:srgbClr val="FFFFFF"/>
                  </a:solidFill>
                  <a:latin typeface="Avenir"/>
                  <a:ea typeface="Avenir"/>
                  <a:cs typeface="Avenir"/>
                  <a:sym typeface="Avenir"/>
                </a:rPr>
                <a:t>Fatemeh Hashemi</a:t>
              </a:r>
              <a:endParaRPr sz="1000">
                <a:solidFill>
                  <a:srgbClr val="FFFFFF"/>
                </a:solidFill>
                <a:latin typeface="Avenir"/>
                <a:ea typeface="Avenir"/>
                <a:cs typeface="Avenir"/>
                <a:sym typeface="Avenir"/>
              </a:endParaRPr>
            </a:p>
          </p:txBody>
        </p:sp>
        <p:pic>
          <p:nvPicPr>
            <p:cNvPr id="141" name="Google Shape;141;g2ff36fa939d_0_0"/>
            <p:cNvPicPr preferRelativeResize="0"/>
            <p:nvPr/>
          </p:nvPicPr>
          <p:blipFill rotWithShape="1">
            <a:blip r:embed="rId8">
              <a:alphaModFix/>
            </a:blip>
            <a:srcRect b="8964" l="15526" r="8773" t="15324"/>
            <a:stretch/>
          </p:blipFill>
          <p:spPr>
            <a:xfrm>
              <a:off x="9689475" y="3164475"/>
              <a:ext cx="972000" cy="972000"/>
            </a:xfrm>
            <a:prstGeom prst="rect">
              <a:avLst/>
            </a:prstGeom>
            <a:noFill/>
            <a:ln>
              <a:noFill/>
            </a:ln>
          </p:spPr>
        </p:pic>
      </p:grpSp>
      <p:grpSp>
        <p:nvGrpSpPr>
          <p:cNvPr id="142" name="Google Shape;142;g2ff36fa939d_0_0"/>
          <p:cNvGrpSpPr/>
          <p:nvPr/>
        </p:nvGrpSpPr>
        <p:grpSpPr>
          <a:xfrm>
            <a:off x="5173347" y="2143781"/>
            <a:ext cx="1845305" cy="2418037"/>
            <a:chOff x="4978373" y="2056312"/>
            <a:chExt cx="1845305" cy="2418037"/>
          </a:xfrm>
        </p:grpSpPr>
        <p:grpSp>
          <p:nvGrpSpPr>
            <p:cNvPr id="143" name="Google Shape;143;g2ff36fa939d_0_0"/>
            <p:cNvGrpSpPr/>
            <p:nvPr/>
          </p:nvGrpSpPr>
          <p:grpSpPr>
            <a:xfrm>
              <a:off x="4978373" y="2056312"/>
              <a:ext cx="1845305" cy="2418037"/>
              <a:chOff x="4517809" y="1568818"/>
              <a:chExt cx="2343543" cy="3039263"/>
            </a:xfrm>
          </p:grpSpPr>
          <p:pic>
            <p:nvPicPr>
              <p:cNvPr id="144" name="Google Shape;144;g2ff36fa939d_0_0"/>
              <p:cNvPicPr preferRelativeResize="0"/>
              <p:nvPr/>
            </p:nvPicPr>
            <p:blipFill rotWithShape="1">
              <a:blip r:embed="rId9">
                <a:alphaModFix/>
              </a:blip>
              <a:srcRect b="0" l="0" r="26562" t="0"/>
              <a:stretch/>
            </p:blipFill>
            <p:spPr>
              <a:xfrm>
                <a:off x="4517809" y="1568818"/>
                <a:ext cx="2284894" cy="3029820"/>
              </a:xfrm>
              <a:prstGeom prst="rect">
                <a:avLst/>
              </a:prstGeom>
              <a:noFill/>
              <a:ln>
                <a:noFill/>
              </a:ln>
            </p:spPr>
          </p:pic>
          <p:sp>
            <p:nvSpPr>
              <p:cNvPr id="145" name="Google Shape;145;g2ff36fa939d_0_0"/>
              <p:cNvSpPr/>
              <p:nvPr/>
            </p:nvSpPr>
            <p:spPr>
              <a:xfrm>
                <a:off x="4678775" y="2888900"/>
                <a:ext cx="355800" cy="156900"/>
              </a:xfrm>
              <a:prstGeom prst="rect">
                <a:avLst/>
              </a:prstGeom>
              <a:solidFill>
                <a:srgbClr val="CCD7EB"/>
              </a:solidFill>
              <a:ln cap="flat" cmpd="sng" w="9525">
                <a:solidFill>
                  <a:srgbClr val="CCD7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g2ff36fa939d_0_0"/>
              <p:cNvSpPr/>
              <p:nvPr/>
            </p:nvSpPr>
            <p:spPr>
              <a:xfrm>
                <a:off x="4559050" y="2989200"/>
                <a:ext cx="303000" cy="156900"/>
              </a:xfrm>
              <a:prstGeom prst="rect">
                <a:avLst/>
              </a:prstGeom>
              <a:solidFill>
                <a:srgbClr val="CCD7EB"/>
              </a:solidFill>
              <a:ln cap="flat" cmpd="sng" w="9525">
                <a:solidFill>
                  <a:srgbClr val="CCD7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g2ff36fa939d_0_0"/>
              <p:cNvSpPr/>
              <p:nvPr/>
            </p:nvSpPr>
            <p:spPr>
              <a:xfrm>
                <a:off x="6150675" y="2911325"/>
                <a:ext cx="412200" cy="156900"/>
              </a:xfrm>
              <a:prstGeom prst="rect">
                <a:avLst/>
              </a:prstGeom>
              <a:solidFill>
                <a:srgbClr val="CCD7EB"/>
              </a:solidFill>
              <a:ln cap="flat" cmpd="sng" w="9525">
                <a:solidFill>
                  <a:srgbClr val="CCD7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g2ff36fa939d_0_0"/>
              <p:cNvSpPr/>
              <p:nvPr/>
            </p:nvSpPr>
            <p:spPr>
              <a:xfrm>
                <a:off x="5060725" y="3774150"/>
                <a:ext cx="412200" cy="156900"/>
              </a:xfrm>
              <a:prstGeom prst="roundRect">
                <a:avLst>
                  <a:gd fmla="val 30204" name="adj"/>
                </a:avLst>
              </a:prstGeom>
              <a:solidFill>
                <a:srgbClr val="CCD7EB"/>
              </a:solidFill>
              <a:ln cap="flat" cmpd="sng" w="9525">
                <a:solidFill>
                  <a:srgbClr val="CCD7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g2ff36fa939d_0_0"/>
              <p:cNvSpPr/>
              <p:nvPr/>
            </p:nvSpPr>
            <p:spPr>
              <a:xfrm>
                <a:off x="5580975" y="2047350"/>
                <a:ext cx="303000" cy="138900"/>
              </a:xfrm>
              <a:prstGeom prst="rect">
                <a:avLst/>
              </a:prstGeom>
              <a:solidFill>
                <a:srgbClr val="CCD7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g2ff36fa939d_0_0"/>
              <p:cNvSpPr/>
              <p:nvPr/>
            </p:nvSpPr>
            <p:spPr>
              <a:xfrm>
                <a:off x="5669475" y="1979225"/>
                <a:ext cx="9900" cy="168300"/>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g2ff36fa939d_0_0"/>
              <p:cNvSpPr/>
              <p:nvPr/>
            </p:nvSpPr>
            <p:spPr>
              <a:xfrm rot="-2700000">
                <a:off x="5727602" y="2121414"/>
                <a:ext cx="9758" cy="168433"/>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g2ff36fa939d_0_0"/>
              <p:cNvSpPr/>
              <p:nvPr/>
            </p:nvSpPr>
            <p:spPr>
              <a:xfrm rot="-5400000">
                <a:off x="5590275" y="2068325"/>
                <a:ext cx="9900" cy="168300"/>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g2ff36fa939d_0_0"/>
              <p:cNvSpPr/>
              <p:nvPr/>
            </p:nvSpPr>
            <p:spPr>
              <a:xfrm>
                <a:off x="5015325" y="2614000"/>
                <a:ext cx="1159800" cy="138900"/>
              </a:xfrm>
              <a:prstGeom prst="rect">
                <a:avLst/>
              </a:prstGeom>
              <a:solidFill>
                <a:srgbClr val="CCD7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g2ff36fa939d_0_0"/>
              <p:cNvSpPr/>
              <p:nvPr/>
            </p:nvSpPr>
            <p:spPr>
              <a:xfrm>
                <a:off x="5633450" y="2692775"/>
                <a:ext cx="9900" cy="138900"/>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g2ff36fa939d_0_0"/>
              <p:cNvSpPr/>
              <p:nvPr/>
            </p:nvSpPr>
            <p:spPr>
              <a:xfrm rot="2700000">
                <a:off x="5677383" y="2590047"/>
                <a:ext cx="13152" cy="129401"/>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g2ff36fa939d_0_0"/>
              <p:cNvSpPr/>
              <p:nvPr/>
            </p:nvSpPr>
            <p:spPr>
              <a:xfrm rot="-2700000">
                <a:off x="5301557" y="2582717"/>
                <a:ext cx="9334" cy="111157"/>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g2ff36fa939d_0_0"/>
              <p:cNvSpPr/>
              <p:nvPr/>
            </p:nvSpPr>
            <p:spPr>
              <a:xfrm>
                <a:off x="5338925" y="2672500"/>
                <a:ext cx="9900" cy="138900"/>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g2ff36fa939d_0_0"/>
              <p:cNvSpPr/>
              <p:nvPr/>
            </p:nvSpPr>
            <p:spPr>
              <a:xfrm rot="-5400000">
                <a:off x="6121925" y="2636500"/>
                <a:ext cx="11100" cy="93900"/>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g2ff36fa939d_0_0"/>
              <p:cNvSpPr/>
              <p:nvPr/>
            </p:nvSpPr>
            <p:spPr>
              <a:xfrm rot="-2700000">
                <a:off x="6039322" y="2583548"/>
                <a:ext cx="11455" cy="111157"/>
              </a:xfrm>
              <a:prstGeom prst="rect">
                <a:avLst/>
              </a:prstGeom>
              <a:solidFill>
                <a:srgbClr val="F9FB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g2ff36fa939d_0_0"/>
              <p:cNvSpPr/>
              <p:nvPr/>
            </p:nvSpPr>
            <p:spPr>
              <a:xfrm>
                <a:off x="6449152" y="3139881"/>
                <a:ext cx="412200" cy="146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1" name="Google Shape;161;g2ff36fa939d_0_0"/>
            <p:cNvSpPr/>
            <p:nvPr/>
          </p:nvSpPr>
          <p:spPr>
            <a:xfrm>
              <a:off x="6118275" y="3975150"/>
              <a:ext cx="222900" cy="103800"/>
            </a:xfrm>
            <a:prstGeom prst="roundRect">
              <a:avLst>
                <a:gd fmla="val 16667" name="adj"/>
              </a:avLst>
            </a:prstGeom>
            <a:solidFill>
              <a:srgbClr val="CCD7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 name="Google Shape;162;g2ff36fa939d_0_0"/>
            <p:cNvPicPr preferRelativeResize="0"/>
            <p:nvPr/>
          </p:nvPicPr>
          <p:blipFill>
            <a:blip r:embed="rId10">
              <a:alphaModFix/>
            </a:blip>
            <a:stretch>
              <a:fillRect/>
            </a:stretch>
          </p:blipFill>
          <p:spPr>
            <a:xfrm>
              <a:off x="5995500" y="3952200"/>
              <a:ext cx="149675" cy="149675"/>
            </a:xfrm>
            <a:prstGeom prst="rect">
              <a:avLst/>
            </a:prstGeom>
            <a:noFill/>
            <a:ln>
              <a:noFill/>
            </a:ln>
          </p:spPr>
        </p:pic>
      </p:grpSp>
      <p:pic>
        <p:nvPicPr>
          <p:cNvPr id="163" name="Google Shape;163;g2ff36fa939d_0_0"/>
          <p:cNvPicPr preferRelativeResize="0"/>
          <p:nvPr/>
        </p:nvPicPr>
        <p:blipFill>
          <a:blip r:embed="rId11">
            <a:alphaModFix/>
          </a:blip>
          <a:stretch>
            <a:fillRect/>
          </a:stretch>
        </p:blipFill>
        <p:spPr>
          <a:xfrm>
            <a:off x="838200" y="1317024"/>
            <a:ext cx="5311524" cy="422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ff36fa939d_0_671"/>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650" name="Google Shape;650;g2ff36fa939d_0_671"/>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Permutation Feature Importance</a:t>
            </a:r>
            <a:endParaRPr>
              <a:latin typeface="Play"/>
              <a:ea typeface="Play"/>
              <a:cs typeface="Play"/>
              <a:sym typeface="Play"/>
            </a:endParaRPr>
          </a:p>
        </p:txBody>
      </p:sp>
      <p:sp>
        <p:nvSpPr>
          <p:cNvPr id="651" name="Google Shape;651;g2ff36fa939d_0_671"/>
          <p:cNvSpPr/>
          <p:nvPr/>
        </p:nvSpPr>
        <p:spPr>
          <a:xfrm>
            <a:off x="4407718" y="3409972"/>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2" name="Google Shape;652;g2ff36fa939d_0_671"/>
          <p:cNvSpPr/>
          <p:nvPr/>
        </p:nvSpPr>
        <p:spPr>
          <a:xfrm>
            <a:off x="4405655" y="366624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3" name="Google Shape;653;g2ff36fa939d_0_671"/>
          <p:cNvSpPr/>
          <p:nvPr/>
        </p:nvSpPr>
        <p:spPr>
          <a:xfrm>
            <a:off x="4405655" y="3922524"/>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4" name="Google Shape;654;g2ff36fa939d_0_671"/>
          <p:cNvSpPr/>
          <p:nvPr/>
        </p:nvSpPr>
        <p:spPr>
          <a:xfrm>
            <a:off x="4405655" y="4178800"/>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5" name="Google Shape;655;g2ff36fa939d_0_671"/>
          <p:cNvSpPr/>
          <p:nvPr/>
        </p:nvSpPr>
        <p:spPr>
          <a:xfrm>
            <a:off x="4405655" y="4435076"/>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6" name="Google Shape;656;g2ff36fa939d_0_671"/>
          <p:cNvSpPr/>
          <p:nvPr/>
        </p:nvSpPr>
        <p:spPr>
          <a:xfrm>
            <a:off x="4405655" y="4691352"/>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7" name="Google Shape;657;g2ff36fa939d_0_671"/>
          <p:cNvSpPr/>
          <p:nvPr/>
        </p:nvSpPr>
        <p:spPr>
          <a:xfrm>
            <a:off x="4405655" y="494762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8" name="Google Shape;658;g2ff36fa939d_0_671"/>
          <p:cNvSpPr txBox="1"/>
          <p:nvPr/>
        </p:nvSpPr>
        <p:spPr>
          <a:xfrm>
            <a:off x="4357768" y="2946840"/>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sp>
        <p:nvSpPr>
          <p:cNvPr id="659" name="Google Shape;659;g2ff36fa939d_0_671"/>
          <p:cNvSpPr/>
          <p:nvPr/>
        </p:nvSpPr>
        <p:spPr>
          <a:xfrm>
            <a:off x="6992825" y="3328653"/>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0" name="Google Shape;660;g2ff36fa939d_0_671"/>
          <p:cNvSpPr/>
          <p:nvPr/>
        </p:nvSpPr>
        <p:spPr>
          <a:xfrm>
            <a:off x="7118190" y="3409972"/>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661" name="Google Shape;661;g2ff36fa939d_0_671"/>
          <p:cNvSpPr/>
          <p:nvPr/>
        </p:nvSpPr>
        <p:spPr>
          <a:xfrm>
            <a:off x="7118190" y="3666248"/>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2" name="Google Shape;662;g2ff36fa939d_0_671"/>
          <p:cNvSpPr/>
          <p:nvPr/>
        </p:nvSpPr>
        <p:spPr>
          <a:xfrm>
            <a:off x="7118190" y="3922524"/>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3" name="Google Shape;663;g2ff36fa939d_0_671"/>
          <p:cNvSpPr/>
          <p:nvPr/>
        </p:nvSpPr>
        <p:spPr>
          <a:xfrm>
            <a:off x="7118190" y="417880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4" name="Google Shape;664;g2ff36fa939d_0_671"/>
          <p:cNvSpPr/>
          <p:nvPr/>
        </p:nvSpPr>
        <p:spPr>
          <a:xfrm>
            <a:off x="7118190" y="4435076"/>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5" name="Google Shape;665;g2ff36fa939d_0_671"/>
          <p:cNvSpPr/>
          <p:nvPr/>
        </p:nvSpPr>
        <p:spPr>
          <a:xfrm>
            <a:off x="7118190" y="4691352"/>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6" name="Google Shape;666;g2ff36fa939d_0_671"/>
          <p:cNvSpPr/>
          <p:nvPr/>
        </p:nvSpPr>
        <p:spPr>
          <a:xfrm>
            <a:off x="7118190" y="4947628"/>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7" name="Google Shape;667;g2ff36fa939d_0_671"/>
          <p:cNvSpPr/>
          <p:nvPr/>
        </p:nvSpPr>
        <p:spPr>
          <a:xfrm>
            <a:off x="7543709" y="3409972"/>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8" name="Google Shape;668;g2ff36fa939d_0_671"/>
          <p:cNvSpPr/>
          <p:nvPr/>
        </p:nvSpPr>
        <p:spPr>
          <a:xfrm>
            <a:off x="7543709" y="3666248"/>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9" name="Google Shape;669;g2ff36fa939d_0_671"/>
          <p:cNvSpPr/>
          <p:nvPr/>
        </p:nvSpPr>
        <p:spPr>
          <a:xfrm>
            <a:off x="7543709" y="3922524"/>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0" name="Google Shape;670;g2ff36fa939d_0_671"/>
          <p:cNvSpPr/>
          <p:nvPr/>
        </p:nvSpPr>
        <p:spPr>
          <a:xfrm>
            <a:off x="7543709" y="417880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1" name="Google Shape;671;g2ff36fa939d_0_671"/>
          <p:cNvSpPr/>
          <p:nvPr/>
        </p:nvSpPr>
        <p:spPr>
          <a:xfrm>
            <a:off x="7543709" y="4435076"/>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2" name="Google Shape;672;g2ff36fa939d_0_671"/>
          <p:cNvSpPr/>
          <p:nvPr/>
        </p:nvSpPr>
        <p:spPr>
          <a:xfrm>
            <a:off x="7543709" y="4691352"/>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3" name="Google Shape;673;g2ff36fa939d_0_671"/>
          <p:cNvSpPr/>
          <p:nvPr/>
        </p:nvSpPr>
        <p:spPr>
          <a:xfrm>
            <a:off x="7543709" y="4947628"/>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4" name="Google Shape;674;g2ff36fa939d_0_671"/>
          <p:cNvSpPr/>
          <p:nvPr/>
        </p:nvSpPr>
        <p:spPr>
          <a:xfrm>
            <a:off x="7969228" y="3409972"/>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5" name="Google Shape;675;g2ff36fa939d_0_671"/>
          <p:cNvSpPr/>
          <p:nvPr/>
        </p:nvSpPr>
        <p:spPr>
          <a:xfrm>
            <a:off x="7969228" y="3666248"/>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6" name="Google Shape;676;g2ff36fa939d_0_671"/>
          <p:cNvSpPr/>
          <p:nvPr/>
        </p:nvSpPr>
        <p:spPr>
          <a:xfrm>
            <a:off x="7969228" y="3922524"/>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7" name="Google Shape;677;g2ff36fa939d_0_671"/>
          <p:cNvSpPr/>
          <p:nvPr/>
        </p:nvSpPr>
        <p:spPr>
          <a:xfrm>
            <a:off x="7969228" y="4178800"/>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8" name="Google Shape;678;g2ff36fa939d_0_671"/>
          <p:cNvSpPr/>
          <p:nvPr/>
        </p:nvSpPr>
        <p:spPr>
          <a:xfrm>
            <a:off x="7969228" y="4435076"/>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9" name="Google Shape;679;g2ff36fa939d_0_671"/>
          <p:cNvSpPr/>
          <p:nvPr/>
        </p:nvSpPr>
        <p:spPr>
          <a:xfrm>
            <a:off x="7969228" y="4691352"/>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0" name="Google Shape;680;g2ff36fa939d_0_671"/>
          <p:cNvSpPr/>
          <p:nvPr/>
        </p:nvSpPr>
        <p:spPr>
          <a:xfrm>
            <a:off x="7969228" y="4947628"/>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1" name="Google Shape;681;g2ff36fa939d_0_671"/>
          <p:cNvSpPr/>
          <p:nvPr/>
        </p:nvSpPr>
        <p:spPr>
          <a:xfrm>
            <a:off x="8394747" y="3409972"/>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2" name="Google Shape;682;g2ff36fa939d_0_671"/>
          <p:cNvSpPr/>
          <p:nvPr/>
        </p:nvSpPr>
        <p:spPr>
          <a:xfrm>
            <a:off x="8394747" y="3666248"/>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3" name="Google Shape;683;g2ff36fa939d_0_671"/>
          <p:cNvSpPr/>
          <p:nvPr/>
        </p:nvSpPr>
        <p:spPr>
          <a:xfrm>
            <a:off x="8394747" y="3922524"/>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4" name="Google Shape;684;g2ff36fa939d_0_671"/>
          <p:cNvSpPr/>
          <p:nvPr/>
        </p:nvSpPr>
        <p:spPr>
          <a:xfrm>
            <a:off x="8394747" y="417880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5" name="Google Shape;685;g2ff36fa939d_0_671"/>
          <p:cNvSpPr/>
          <p:nvPr/>
        </p:nvSpPr>
        <p:spPr>
          <a:xfrm>
            <a:off x="8394747" y="4435076"/>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6" name="Google Shape;686;g2ff36fa939d_0_671"/>
          <p:cNvSpPr/>
          <p:nvPr/>
        </p:nvSpPr>
        <p:spPr>
          <a:xfrm>
            <a:off x="8394747" y="4691352"/>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7" name="Google Shape;687;g2ff36fa939d_0_671"/>
          <p:cNvSpPr/>
          <p:nvPr/>
        </p:nvSpPr>
        <p:spPr>
          <a:xfrm>
            <a:off x="8394747" y="4947628"/>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8" name="Google Shape;688;g2ff36fa939d_0_671"/>
          <p:cNvSpPr txBox="1"/>
          <p:nvPr/>
        </p:nvSpPr>
        <p:spPr>
          <a:xfrm>
            <a:off x="5747535" y="332866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689" name="Google Shape;689;g2ff36fa939d_0_671"/>
          <p:cNvSpPr txBox="1"/>
          <p:nvPr/>
        </p:nvSpPr>
        <p:spPr>
          <a:xfrm>
            <a:off x="5747535" y="358493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690" name="Google Shape;690;g2ff36fa939d_0_671"/>
          <p:cNvSpPr txBox="1"/>
          <p:nvPr/>
        </p:nvSpPr>
        <p:spPr>
          <a:xfrm>
            <a:off x="5747535" y="3841212"/>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691" name="Google Shape;691;g2ff36fa939d_0_671"/>
          <p:cNvSpPr txBox="1"/>
          <p:nvPr/>
        </p:nvSpPr>
        <p:spPr>
          <a:xfrm>
            <a:off x="5747535" y="409434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692" name="Google Shape;692;g2ff36fa939d_0_671"/>
          <p:cNvSpPr txBox="1"/>
          <p:nvPr/>
        </p:nvSpPr>
        <p:spPr>
          <a:xfrm>
            <a:off x="5747535" y="435134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693" name="Google Shape;693;g2ff36fa939d_0_671"/>
          <p:cNvSpPr txBox="1"/>
          <p:nvPr/>
        </p:nvSpPr>
        <p:spPr>
          <a:xfrm>
            <a:off x="5747535" y="460429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694" name="Google Shape;694;g2ff36fa939d_0_671"/>
          <p:cNvSpPr txBox="1"/>
          <p:nvPr/>
        </p:nvSpPr>
        <p:spPr>
          <a:xfrm>
            <a:off x="5747535" y="486056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695" name="Google Shape;695;g2ff36fa939d_0_671"/>
          <p:cNvSpPr txBox="1"/>
          <p:nvPr/>
        </p:nvSpPr>
        <p:spPr>
          <a:xfrm>
            <a:off x="6992816"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696" name="Google Shape;696;g2ff36fa939d_0_671"/>
          <p:cNvSpPr txBox="1"/>
          <p:nvPr/>
        </p:nvSpPr>
        <p:spPr>
          <a:xfrm>
            <a:off x="7843854"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697" name="Google Shape;697;g2ff36fa939d_0_671"/>
          <p:cNvSpPr txBox="1"/>
          <p:nvPr/>
        </p:nvSpPr>
        <p:spPr>
          <a:xfrm>
            <a:off x="7418335"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698" name="Google Shape;698;g2ff36fa939d_0_671"/>
          <p:cNvSpPr txBox="1"/>
          <p:nvPr/>
        </p:nvSpPr>
        <p:spPr>
          <a:xfrm>
            <a:off x="8269373"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699" name="Google Shape;699;g2ff36fa939d_0_671"/>
          <p:cNvSpPr/>
          <p:nvPr/>
        </p:nvSpPr>
        <p:spPr>
          <a:xfrm>
            <a:off x="2228090" y="3328653"/>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0" name="Google Shape;700;g2ff36fa939d_0_671"/>
          <p:cNvSpPr/>
          <p:nvPr/>
        </p:nvSpPr>
        <p:spPr>
          <a:xfrm>
            <a:off x="2353455" y="3409972"/>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701" name="Google Shape;701;g2ff36fa939d_0_671"/>
          <p:cNvSpPr/>
          <p:nvPr/>
        </p:nvSpPr>
        <p:spPr>
          <a:xfrm>
            <a:off x="2353455" y="3666248"/>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2" name="Google Shape;702;g2ff36fa939d_0_671"/>
          <p:cNvSpPr/>
          <p:nvPr/>
        </p:nvSpPr>
        <p:spPr>
          <a:xfrm>
            <a:off x="2353455" y="3922524"/>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3" name="Google Shape;703;g2ff36fa939d_0_671"/>
          <p:cNvSpPr/>
          <p:nvPr/>
        </p:nvSpPr>
        <p:spPr>
          <a:xfrm>
            <a:off x="2353455" y="417880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4" name="Google Shape;704;g2ff36fa939d_0_671"/>
          <p:cNvSpPr/>
          <p:nvPr/>
        </p:nvSpPr>
        <p:spPr>
          <a:xfrm>
            <a:off x="2353455" y="4435076"/>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5" name="Google Shape;705;g2ff36fa939d_0_671"/>
          <p:cNvSpPr/>
          <p:nvPr/>
        </p:nvSpPr>
        <p:spPr>
          <a:xfrm>
            <a:off x="2353455" y="4691352"/>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6" name="Google Shape;706;g2ff36fa939d_0_671"/>
          <p:cNvSpPr/>
          <p:nvPr/>
        </p:nvSpPr>
        <p:spPr>
          <a:xfrm>
            <a:off x="2353455" y="4947628"/>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7" name="Google Shape;707;g2ff36fa939d_0_671"/>
          <p:cNvSpPr/>
          <p:nvPr/>
        </p:nvSpPr>
        <p:spPr>
          <a:xfrm>
            <a:off x="2778974" y="3409972"/>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8" name="Google Shape;708;g2ff36fa939d_0_671"/>
          <p:cNvSpPr/>
          <p:nvPr/>
        </p:nvSpPr>
        <p:spPr>
          <a:xfrm>
            <a:off x="2778974" y="3666248"/>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9" name="Google Shape;709;g2ff36fa939d_0_671"/>
          <p:cNvSpPr/>
          <p:nvPr/>
        </p:nvSpPr>
        <p:spPr>
          <a:xfrm>
            <a:off x="2778974" y="3922524"/>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0" name="Google Shape;710;g2ff36fa939d_0_671"/>
          <p:cNvSpPr/>
          <p:nvPr/>
        </p:nvSpPr>
        <p:spPr>
          <a:xfrm>
            <a:off x="2778974" y="417880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1" name="Google Shape;711;g2ff36fa939d_0_671"/>
          <p:cNvSpPr/>
          <p:nvPr/>
        </p:nvSpPr>
        <p:spPr>
          <a:xfrm>
            <a:off x="2778974" y="4435076"/>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2" name="Google Shape;712;g2ff36fa939d_0_671"/>
          <p:cNvSpPr/>
          <p:nvPr/>
        </p:nvSpPr>
        <p:spPr>
          <a:xfrm>
            <a:off x="2778974" y="4691352"/>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3" name="Google Shape;713;g2ff36fa939d_0_671"/>
          <p:cNvSpPr/>
          <p:nvPr/>
        </p:nvSpPr>
        <p:spPr>
          <a:xfrm>
            <a:off x="2778974" y="4947628"/>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4" name="Google Shape;714;g2ff36fa939d_0_671"/>
          <p:cNvSpPr/>
          <p:nvPr/>
        </p:nvSpPr>
        <p:spPr>
          <a:xfrm>
            <a:off x="3204493" y="3409972"/>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5" name="Google Shape;715;g2ff36fa939d_0_671"/>
          <p:cNvSpPr/>
          <p:nvPr/>
        </p:nvSpPr>
        <p:spPr>
          <a:xfrm>
            <a:off x="3204493" y="3666248"/>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6" name="Google Shape;716;g2ff36fa939d_0_671"/>
          <p:cNvSpPr/>
          <p:nvPr/>
        </p:nvSpPr>
        <p:spPr>
          <a:xfrm>
            <a:off x="3204493" y="3922524"/>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7" name="Google Shape;717;g2ff36fa939d_0_671"/>
          <p:cNvSpPr/>
          <p:nvPr/>
        </p:nvSpPr>
        <p:spPr>
          <a:xfrm>
            <a:off x="3204493" y="4178800"/>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8" name="Google Shape;718;g2ff36fa939d_0_671"/>
          <p:cNvSpPr/>
          <p:nvPr/>
        </p:nvSpPr>
        <p:spPr>
          <a:xfrm>
            <a:off x="3204493" y="4435076"/>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9" name="Google Shape;719;g2ff36fa939d_0_671"/>
          <p:cNvSpPr/>
          <p:nvPr/>
        </p:nvSpPr>
        <p:spPr>
          <a:xfrm>
            <a:off x="3204493" y="4691352"/>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0" name="Google Shape;720;g2ff36fa939d_0_671"/>
          <p:cNvSpPr/>
          <p:nvPr/>
        </p:nvSpPr>
        <p:spPr>
          <a:xfrm>
            <a:off x="3204493" y="4947628"/>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1" name="Google Shape;721;g2ff36fa939d_0_671"/>
          <p:cNvSpPr/>
          <p:nvPr/>
        </p:nvSpPr>
        <p:spPr>
          <a:xfrm>
            <a:off x="3630012" y="3409972"/>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2" name="Google Shape;722;g2ff36fa939d_0_671"/>
          <p:cNvSpPr/>
          <p:nvPr/>
        </p:nvSpPr>
        <p:spPr>
          <a:xfrm>
            <a:off x="3630012" y="3666248"/>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3" name="Google Shape;723;g2ff36fa939d_0_671"/>
          <p:cNvSpPr/>
          <p:nvPr/>
        </p:nvSpPr>
        <p:spPr>
          <a:xfrm>
            <a:off x="3630012" y="3922524"/>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4" name="Google Shape;724;g2ff36fa939d_0_671"/>
          <p:cNvSpPr/>
          <p:nvPr/>
        </p:nvSpPr>
        <p:spPr>
          <a:xfrm>
            <a:off x="3630012" y="417880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5" name="Google Shape;725;g2ff36fa939d_0_671"/>
          <p:cNvSpPr/>
          <p:nvPr/>
        </p:nvSpPr>
        <p:spPr>
          <a:xfrm>
            <a:off x="3630012" y="4435076"/>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6" name="Google Shape;726;g2ff36fa939d_0_671"/>
          <p:cNvSpPr/>
          <p:nvPr/>
        </p:nvSpPr>
        <p:spPr>
          <a:xfrm>
            <a:off x="3630012" y="4691352"/>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7" name="Google Shape;727;g2ff36fa939d_0_671"/>
          <p:cNvSpPr/>
          <p:nvPr/>
        </p:nvSpPr>
        <p:spPr>
          <a:xfrm>
            <a:off x="3630012" y="4947628"/>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8" name="Google Shape;728;g2ff36fa939d_0_671"/>
          <p:cNvSpPr txBox="1"/>
          <p:nvPr/>
        </p:nvSpPr>
        <p:spPr>
          <a:xfrm>
            <a:off x="982800" y="332866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729" name="Google Shape;729;g2ff36fa939d_0_671"/>
          <p:cNvSpPr txBox="1"/>
          <p:nvPr/>
        </p:nvSpPr>
        <p:spPr>
          <a:xfrm>
            <a:off x="982800" y="358493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730" name="Google Shape;730;g2ff36fa939d_0_671"/>
          <p:cNvSpPr txBox="1"/>
          <p:nvPr/>
        </p:nvSpPr>
        <p:spPr>
          <a:xfrm>
            <a:off x="982800" y="3841212"/>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731" name="Google Shape;731;g2ff36fa939d_0_671"/>
          <p:cNvSpPr txBox="1"/>
          <p:nvPr/>
        </p:nvSpPr>
        <p:spPr>
          <a:xfrm>
            <a:off x="982800" y="409434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732" name="Google Shape;732;g2ff36fa939d_0_671"/>
          <p:cNvSpPr txBox="1"/>
          <p:nvPr/>
        </p:nvSpPr>
        <p:spPr>
          <a:xfrm>
            <a:off x="982800" y="435134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733" name="Google Shape;733;g2ff36fa939d_0_671"/>
          <p:cNvSpPr txBox="1"/>
          <p:nvPr/>
        </p:nvSpPr>
        <p:spPr>
          <a:xfrm>
            <a:off x="982800" y="4604290"/>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734" name="Google Shape;734;g2ff36fa939d_0_671"/>
          <p:cNvSpPr txBox="1"/>
          <p:nvPr/>
        </p:nvSpPr>
        <p:spPr>
          <a:xfrm>
            <a:off x="982800" y="486056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735" name="Google Shape;735;g2ff36fa939d_0_671"/>
          <p:cNvSpPr txBox="1"/>
          <p:nvPr/>
        </p:nvSpPr>
        <p:spPr>
          <a:xfrm>
            <a:off x="2228081"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736" name="Google Shape;736;g2ff36fa939d_0_671"/>
          <p:cNvSpPr txBox="1"/>
          <p:nvPr/>
        </p:nvSpPr>
        <p:spPr>
          <a:xfrm>
            <a:off x="3079119"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737" name="Google Shape;737;g2ff36fa939d_0_671"/>
          <p:cNvSpPr txBox="1"/>
          <p:nvPr/>
        </p:nvSpPr>
        <p:spPr>
          <a:xfrm>
            <a:off x="2653600"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738" name="Google Shape;738;g2ff36fa939d_0_671"/>
          <p:cNvSpPr txBox="1"/>
          <p:nvPr/>
        </p:nvSpPr>
        <p:spPr>
          <a:xfrm>
            <a:off x="3504638" y="2946844"/>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739" name="Google Shape;739;g2ff36fa939d_0_671"/>
          <p:cNvSpPr/>
          <p:nvPr/>
        </p:nvSpPr>
        <p:spPr>
          <a:xfrm>
            <a:off x="3089425" y="2946850"/>
            <a:ext cx="425400" cy="22830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0" name="Google Shape;740;g2ff36fa939d_0_671"/>
          <p:cNvSpPr/>
          <p:nvPr/>
        </p:nvSpPr>
        <p:spPr>
          <a:xfrm>
            <a:off x="7854175" y="2946850"/>
            <a:ext cx="425400" cy="22830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1" name="Google Shape;741;g2ff36fa939d_0_671"/>
          <p:cNvSpPr/>
          <p:nvPr/>
        </p:nvSpPr>
        <p:spPr>
          <a:xfrm>
            <a:off x="838250" y="1965850"/>
            <a:ext cx="10515600" cy="1057200"/>
          </a:xfrm>
          <a:prstGeom prst="rect">
            <a:avLst/>
          </a:prstGeom>
          <a:noFill/>
          <a:ln>
            <a:noFill/>
          </a:ln>
        </p:spPr>
        <p:txBody>
          <a:bodyPr anchorCtr="0" anchor="t" bIns="60000" lIns="120000" spcFirstLastPara="1" rIns="120000" wrap="square" tIns="60000">
            <a:noAutofit/>
          </a:bodyPr>
          <a:lstStyle/>
          <a:p>
            <a:pPr indent="0" lvl="0" marL="0" marR="0" rtl="0" algn="l">
              <a:spcBef>
                <a:spcPts val="0"/>
              </a:spcBef>
              <a:spcAft>
                <a:spcPts val="0"/>
              </a:spcAft>
              <a:buNone/>
            </a:pPr>
            <a:r>
              <a:rPr b="1" lang="de-DE" sz="2200">
                <a:solidFill>
                  <a:schemeClr val="dk1"/>
                </a:solidFill>
                <a:latin typeface="Avenir"/>
                <a:ea typeface="Avenir"/>
                <a:cs typeface="Avenir"/>
                <a:sym typeface="Avenir"/>
              </a:rPr>
              <a:t>Idea:</a:t>
            </a:r>
            <a:r>
              <a:rPr lang="de-DE" sz="2200">
                <a:solidFill>
                  <a:schemeClr val="dk1"/>
                </a:solidFill>
                <a:latin typeface="Avenir"/>
                <a:ea typeface="Avenir"/>
                <a:cs typeface="Avenir"/>
                <a:sym typeface="Avenir"/>
              </a:rPr>
              <a:t> measure the importance of a feature as an increase in loss when the feature is permuted</a:t>
            </a:r>
            <a:endParaRPr i="0" sz="2200" u="none" cap="none" strike="noStrike">
              <a:solidFill>
                <a:schemeClr val="dk1"/>
              </a:solidFill>
              <a:latin typeface="Avenir"/>
              <a:ea typeface="Avenir"/>
              <a:cs typeface="Avenir"/>
              <a:sym typeface="Avenir"/>
            </a:endParaRPr>
          </a:p>
        </p:txBody>
      </p:sp>
      <p:sp>
        <p:nvSpPr>
          <p:cNvPr id="742" name="Google Shape;742;g2ff36fa939d_0_671"/>
          <p:cNvSpPr/>
          <p:nvPr/>
        </p:nvSpPr>
        <p:spPr>
          <a:xfrm>
            <a:off x="9149790" y="3409972"/>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3" name="Google Shape;743;g2ff36fa939d_0_671"/>
          <p:cNvSpPr/>
          <p:nvPr/>
        </p:nvSpPr>
        <p:spPr>
          <a:xfrm>
            <a:off x="9149790" y="366624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4" name="Google Shape;744;g2ff36fa939d_0_671"/>
          <p:cNvSpPr/>
          <p:nvPr/>
        </p:nvSpPr>
        <p:spPr>
          <a:xfrm>
            <a:off x="9149790" y="3922524"/>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5" name="Google Shape;745;g2ff36fa939d_0_671"/>
          <p:cNvSpPr/>
          <p:nvPr/>
        </p:nvSpPr>
        <p:spPr>
          <a:xfrm>
            <a:off x="9149790" y="4178800"/>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6" name="Google Shape;746;g2ff36fa939d_0_671"/>
          <p:cNvSpPr/>
          <p:nvPr/>
        </p:nvSpPr>
        <p:spPr>
          <a:xfrm>
            <a:off x="9149790" y="4435076"/>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7" name="Google Shape;747;g2ff36fa939d_0_671"/>
          <p:cNvSpPr/>
          <p:nvPr/>
        </p:nvSpPr>
        <p:spPr>
          <a:xfrm>
            <a:off x="9149790" y="4691352"/>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8" name="Google Shape;748;g2ff36fa939d_0_671"/>
          <p:cNvSpPr/>
          <p:nvPr/>
        </p:nvSpPr>
        <p:spPr>
          <a:xfrm>
            <a:off x="9149790" y="4947628"/>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9" name="Google Shape;749;g2ff36fa939d_0_671"/>
          <p:cNvSpPr txBox="1"/>
          <p:nvPr/>
        </p:nvSpPr>
        <p:spPr>
          <a:xfrm>
            <a:off x="9099840" y="2946840"/>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pic>
        <p:nvPicPr>
          <p:cNvPr descr="{&quot;mathml&quot;:&quot;&lt;math style=\&quot;font-family:stix;font-size:18px;\&quot; xmlns=\&quot;http://www.w3.org/1998/Math/MathML\&quot;&gt;&lt;mstyle mathsize=\&quot;18px\&quot;&gt;&lt;mi mathcolor=\&quot;#00007F\&quot;&gt;F&lt;/mi&gt;&lt;msub&gt;&lt;mi mathcolor=\&quot;#00007F\&quot;&gt;I&lt;/mi&gt;&lt;mrow mathcolor=\&quot;#00007F\&quot;&gt;&lt;mi&gt;x&lt;/mi&gt;&lt;mn&gt;3&lt;/mn&gt;&lt;/mrow&gt;&lt;/msub&gt;&lt;mo mathcolor=\&quot;#00007F\&quot;&gt;&amp;#xA0;&lt;/mo&gt;&lt;mo mathcolor=\&quot;#00007F\&quot;&gt;=&lt;/mo&gt;&lt;/mstyle&gt;&lt;/math&gt;&quot;,&quot;truncated&quot;:false}" id="750" name="Google Shape;750;g2ff36fa939d_0_671" title="F I subscript x 3 end subscript space equals"/>
          <p:cNvPicPr preferRelativeResize="0"/>
          <p:nvPr/>
        </p:nvPicPr>
        <p:blipFill>
          <a:blip r:embed="rId3">
            <a:alphaModFix/>
          </a:blip>
          <a:stretch>
            <a:fillRect/>
          </a:stretch>
        </p:blipFill>
        <p:spPr>
          <a:xfrm>
            <a:off x="601075" y="5653350"/>
            <a:ext cx="676656" cy="247904"/>
          </a:xfrm>
          <a:prstGeom prst="rect">
            <a:avLst/>
          </a:prstGeom>
          <a:noFill/>
          <a:ln>
            <a:noFill/>
          </a:ln>
        </p:spPr>
      </p:pic>
      <p:pic>
        <p:nvPicPr>
          <p:cNvPr descr="{&quot;mathml&quot;:&quot;&lt;math style=\&quot;font-family:stix;font-size:18px;\&quot; xmlns=\&quot;http://www.w3.org/1998/Math/MathML\&quot;&gt;&lt;mstyle mathsize=\&quot;18px\&quot;&gt;&lt;msub&gt;&lt;mi mathcolor=\&quot;#00007F\&quot;&gt;e&lt;/mi&gt;&lt;mrow mathcolor=\&quot;#00007F\&quot;&gt;&lt;mi&gt;p&lt;/mi&gt;&lt;mi&gt;e&lt;/mi&gt;&lt;mi&gt;r&lt;/mi&gt;&lt;mi&gt;m&lt;/mi&gt;&lt;/mrow&gt;&lt;/msub&gt;&lt;/mstyle&gt;&lt;/math&gt;&quot;,&quot;truncated&quot;:false}" id="751" name="Google Shape;751;g2ff36fa939d_0_671" title="e subscript p e r m end subscript"/>
          <p:cNvPicPr preferRelativeResize="0"/>
          <p:nvPr/>
        </p:nvPicPr>
        <p:blipFill>
          <a:blip r:embed="rId4">
            <a:alphaModFix/>
          </a:blip>
          <a:stretch>
            <a:fillRect/>
          </a:stretch>
        </p:blipFill>
        <p:spPr>
          <a:xfrm>
            <a:off x="2865200" y="5654975"/>
            <a:ext cx="497840" cy="233680"/>
          </a:xfrm>
          <a:prstGeom prst="rect">
            <a:avLst/>
          </a:prstGeom>
          <a:noFill/>
          <a:ln>
            <a:noFill/>
          </a:ln>
        </p:spPr>
      </p:pic>
      <p:pic>
        <p:nvPicPr>
          <p:cNvPr descr="{&quot;mathml&quot;:&quot;&lt;math style=\&quot;font-family:stix;font-size:18px;\&quot; xmlns=\&quot;http://www.w3.org/1998/Math/MathML\&quot;&gt;&lt;mstyle mathsize=\&quot;18px\&quot;&gt;&lt;mo mathcolor=\&quot;#00007F\&quot;&gt;-&lt;/mo&gt;&lt;mo mathcolor=\&quot;#00007F\&quot;&gt;/&lt;/mo&gt;&lt;/mstyle&gt;&lt;/math&gt;&quot;,&quot;truncated&quot;:false}" id="752" name="Google Shape;752;g2ff36fa939d_0_671" title="negative divided by"/>
          <p:cNvPicPr preferRelativeResize="0"/>
          <p:nvPr/>
        </p:nvPicPr>
        <p:blipFill>
          <a:blip r:embed="rId5">
            <a:alphaModFix/>
          </a:blip>
          <a:stretch>
            <a:fillRect/>
          </a:stretch>
        </p:blipFill>
        <p:spPr>
          <a:xfrm>
            <a:off x="5328500" y="5699887"/>
            <a:ext cx="316992" cy="158496"/>
          </a:xfrm>
          <a:prstGeom prst="rect">
            <a:avLst/>
          </a:prstGeom>
          <a:noFill/>
          <a:ln>
            <a:noFill/>
          </a:ln>
        </p:spPr>
      </p:pic>
      <p:pic>
        <p:nvPicPr>
          <p:cNvPr descr="{&quot;mathml&quot;:&quot;&lt;math style=\&quot;font-family:stix;font-size:18px;\&quot; xmlns=\&quot;http://www.w3.org/1998/Math/MathML\&quot;&gt;&lt;mstyle mathsize=\&quot;18px\&quot;&gt;&lt;msub&gt;&lt;mi mathcolor=\&quot;#00007F\&quot;&gt;e&lt;/mi&gt;&lt;mrow mathcolor=\&quot;#00007F\&quot;&gt;&lt;mi&gt;o&lt;/mi&gt;&lt;mi&gt;r&lt;/mi&gt;&lt;mi&gt;i&lt;/mi&gt;&lt;mi&gt;g&lt;/mi&gt;&lt;/mrow&gt;&lt;/msub&gt;&lt;/mstyle&gt;&lt;/math&gt;&quot;,&quot;truncated&quot;:false}" id="753" name="Google Shape;753;g2ff36fa939d_0_671" title="e subscript o r i g end subscript"/>
          <p:cNvPicPr preferRelativeResize="0"/>
          <p:nvPr/>
        </p:nvPicPr>
        <p:blipFill>
          <a:blip r:embed="rId6">
            <a:alphaModFix/>
          </a:blip>
          <a:stretch>
            <a:fillRect/>
          </a:stretch>
        </p:blipFill>
        <p:spPr>
          <a:xfrm>
            <a:off x="7641425" y="5641975"/>
            <a:ext cx="426720" cy="2316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2ff36fa939d_0_826"/>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759" name="Google Shape;759;g2ff36fa939d_0_826"/>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Permutation Feature Importance</a:t>
            </a:r>
            <a:endParaRPr>
              <a:latin typeface="Play"/>
              <a:ea typeface="Play"/>
              <a:cs typeface="Play"/>
              <a:sym typeface="Play"/>
            </a:endParaRPr>
          </a:p>
        </p:txBody>
      </p:sp>
      <p:sp>
        <p:nvSpPr>
          <p:cNvPr id="760" name="Google Shape;760;g2ff36fa939d_0_826"/>
          <p:cNvSpPr/>
          <p:nvPr/>
        </p:nvSpPr>
        <p:spPr>
          <a:xfrm>
            <a:off x="838250" y="1880050"/>
            <a:ext cx="5193300" cy="3432900"/>
          </a:xfrm>
          <a:prstGeom prst="rect">
            <a:avLst/>
          </a:prstGeom>
          <a:noFill/>
          <a:ln>
            <a:noFill/>
          </a:ln>
        </p:spPr>
        <p:txBody>
          <a:bodyPr anchorCtr="0" anchor="t" bIns="60000" lIns="120000" spcFirstLastPara="1" rIns="120000" wrap="square" tIns="60000">
            <a:noAutofit/>
          </a:bodyPr>
          <a:lstStyle/>
          <a:p>
            <a:pPr indent="0" lvl="0" marL="0" marR="0" rtl="0" algn="ctr">
              <a:spcBef>
                <a:spcPts val="0"/>
              </a:spcBef>
              <a:spcAft>
                <a:spcPts val="0"/>
              </a:spcAft>
              <a:buNone/>
            </a:pPr>
            <a:r>
              <a:rPr lang="de-DE" sz="2200">
                <a:solidFill>
                  <a:schemeClr val="dk1"/>
                </a:solidFill>
                <a:latin typeface="Play"/>
                <a:ea typeface="Play"/>
                <a:cs typeface="Play"/>
                <a:sym typeface="Play"/>
              </a:rPr>
              <a:t>Advantages</a:t>
            </a:r>
            <a:endParaRPr sz="2200">
              <a:solidFill>
                <a:schemeClr val="dk1"/>
              </a:solidFill>
              <a:latin typeface="Play"/>
              <a:ea typeface="Play"/>
              <a:cs typeface="Play"/>
              <a:sym typeface="Play"/>
            </a:endParaRPr>
          </a:p>
          <a:p>
            <a:pPr indent="0" lvl="0" marL="0" marR="0" rtl="0" algn="ctr">
              <a:spcBef>
                <a:spcPts val="0"/>
              </a:spcBef>
              <a:spcAft>
                <a:spcPts val="0"/>
              </a:spcAft>
              <a:buNone/>
            </a:pPr>
            <a:r>
              <a:t/>
            </a:r>
            <a:endParaRPr sz="1000">
              <a:solidFill>
                <a:schemeClr val="dk1"/>
              </a:solidFill>
              <a:latin typeface="Play"/>
              <a:ea typeface="Play"/>
              <a:cs typeface="Play"/>
              <a:sym typeface="Play"/>
            </a:endParaRPr>
          </a:p>
          <a:p>
            <a:pPr indent="-355600" lvl="0" marL="457200" rtl="0" algn="just">
              <a:spcBef>
                <a:spcPts val="0"/>
              </a:spcBef>
              <a:spcAft>
                <a:spcPts val="0"/>
              </a:spcAft>
              <a:buClr>
                <a:srgbClr val="8CB423"/>
              </a:buClr>
              <a:buSzPts val="2000"/>
              <a:buFont typeface="Avenir"/>
              <a:buChar char="➢"/>
            </a:pPr>
            <a:r>
              <a:rPr lang="de-DE" sz="2000">
                <a:solidFill>
                  <a:srgbClr val="8CB423"/>
                </a:solidFill>
                <a:latin typeface="Avenir"/>
                <a:ea typeface="Avenir"/>
                <a:cs typeface="Avenir"/>
                <a:sym typeface="Avenir"/>
              </a:rPr>
              <a:t>Straightforward interpretation: indicates the increase in model error when the feature's information is destroyed.</a:t>
            </a:r>
            <a:endParaRPr sz="2000">
              <a:solidFill>
                <a:srgbClr val="8CB423"/>
              </a:solidFill>
              <a:latin typeface="Avenir"/>
              <a:ea typeface="Avenir"/>
              <a:cs typeface="Avenir"/>
              <a:sym typeface="Avenir"/>
            </a:endParaRPr>
          </a:p>
          <a:p>
            <a:pPr indent="-355600" lvl="0" marL="457200" rtl="0" algn="just">
              <a:spcBef>
                <a:spcPts val="0"/>
              </a:spcBef>
              <a:spcAft>
                <a:spcPts val="0"/>
              </a:spcAft>
              <a:buClr>
                <a:srgbClr val="8CB423"/>
              </a:buClr>
              <a:buSzPts val="2000"/>
              <a:buFont typeface="Avenir"/>
              <a:buChar char="➢"/>
            </a:pPr>
            <a:r>
              <a:rPr lang="de-DE" sz="2000">
                <a:solidFill>
                  <a:srgbClr val="8CB423"/>
                </a:solidFill>
                <a:latin typeface="Avenir"/>
                <a:ea typeface="Avenir"/>
                <a:cs typeface="Avenir"/>
                <a:sym typeface="Avenir"/>
              </a:rPr>
              <a:t>By permuting the feature, the interaction effects with other features is destroyed: Feature importance takes into account both the main feature effect and the interaction effects on model performance. </a:t>
            </a:r>
            <a:endParaRPr b="1" sz="2200">
              <a:solidFill>
                <a:srgbClr val="808080"/>
              </a:solidFill>
              <a:latin typeface="Avenir"/>
              <a:ea typeface="Avenir"/>
              <a:cs typeface="Avenir"/>
              <a:sym typeface="Avenir"/>
            </a:endParaRPr>
          </a:p>
        </p:txBody>
      </p:sp>
      <p:sp>
        <p:nvSpPr>
          <p:cNvPr id="761" name="Google Shape;761;g2ff36fa939d_0_826"/>
          <p:cNvSpPr/>
          <p:nvPr/>
        </p:nvSpPr>
        <p:spPr>
          <a:xfrm>
            <a:off x="6165350" y="1880050"/>
            <a:ext cx="5193300" cy="3432900"/>
          </a:xfrm>
          <a:prstGeom prst="rect">
            <a:avLst/>
          </a:prstGeom>
          <a:noFill/>
          <a:ln>
            <a:noFill/>
          </a:ln>
        </p:spPr>
        <p:txBody>
          <a:bodyPr anchorCtr="0" anchor="t" bIns="60000" lIns="120000" spcFirstLastPara="1" rIns="120000" wrap="square" tIns="60000">
            <a:noAutofit/>
          </a:bodyPr>
          <a:lstStyle/>
          <a:p>
            <a:pPr indent="0" lvl="0" marL="0" marR="0" rtl="0" algn="ctr">
              <a:spcBef>
                <a:spcPts val="0"/>
              </a:spcBef>
              <a:spcAft>
                <a:spcPts val="0"/>
              </a:spcAft>
              <a:buNone/>
            </a:pPr>
            <a:r>
              <a:rPr lang="de-DE" sz="2200">
                <a:solidFill>
                  <a:schemeClr val="dk1"/>
                </a:solidFill>
                <a:latin typeface="Play"/>
                <a:ea typeface="Play"/>
                <a:cs typeface="Play"/>
                <a:sym typeface="Play"/>
              </a:rPr>
              <a:t>Disadvantages</a:t>
            </a:r>
            <a:endParaRPr sz="2200">
              <a:solidFill>
                <a:schemeClr val="dk1"/>
              </a:solidFill>
              <a:latin typeface="Play"/>
              <a:ea typeface="Play"/>
              <a:cs typeface="Play"/>
              <a:sym typeface="Play"/>
            </a:endParaRPr>
          </a:p>
          <a:p>
            <a:pPr indent="0" lvl="0" marL="0" marR="0" rtl="0" algn="ctr">
              <a:spcBef>
                <a:spcPts val="0"/>
              </a:spcBef>
              <a:spcAft>
                <a:spcPts val="0"/>
              </a:spcAft>
              <a:buNone/>
            </a:pPr>
            <a:r>
              <a:t/>
            </a:r>
            <a:endParaRPr sz="1000">
              <a:solidFill>
                <a:schemeClr val="dk1"/>
              </a:solidFill>
              <a:latin typeface="Play"/>
              <a:ea typeface="Play"/>
              <a:cs typeface="Play"/>
              <a:sym typeface="Play"/>
            </a:endParaRPr>
          </a:p>
          <a:p>
            <a:pPr indent="-355600" lvl="0" marL="457200" rtl="0" algn="just">
              <a:spcBef>
                <a:spcPts val="0"/>
              </a:spcBef>
              <a:spcAft>
                <a:spcPts val="0"/>
              </a:spcAft>
              <a:buClr>
                <a:srgbClr val="CC0000"/>
              </a:buClr>
              <a:buSzPts val="2000"/>
              <a:buFont typeface="Avenir"/>
              <a:buChar char="➢"/>
            </a:pPr>
            <a:r>
              <a:rPr lang="de-DE" sz="2000">
                <a:solidFill>
                  <a:srgbClr val="CC0000"/>
                </a:solidFill>
                <a:latin typeface="Avenir"/>
                <a:ea typeface="Avenir"/>
                <a:cs typeface="Avenir"/>
                <a:sym typeface="Avenir"/>
              </a:rPr>
              <a:t>Feature permutation is a random process: Results might vary greatly when permutation is repeated.</a:t>
            </a:r>
            <a:endParaRPr sz="2000">
              <a:solidFill>
                <a:srgbClr val="CC0000"/>
              </a:solidFill>
              <a:latin typeface="Avenir"/>
              <a:ea typeface="Avenir"/>
              <a:cs typeface="Avenir"/>
              <a:sym typeface="Avenir"/>
            </a:endParaRPr>
          </a:p>
          <a:p>
            <a:pPr indent="-355600" lvl="0" marL="457200" rtl="0" algn="just">
              <a:spcBef>
                <a:spcPts val="0"/>
              </a:spcBef>
              <a:spcAft>
                <a:spcPts val="0"/>
              </a:spcAft>
              <a:buClr>
                <a:srgbClr val="CC0000"/>
              </a:buClr>
              <a:buSzPts val="2000"/>
              <a:buFont typeface="Avenir"/>
              <a:buChar char="➢"/>
            </a:pPr>
            <a:r>
              <a:rPr lang="de-DE" sz="2000">
                <a:solidFill>
                  <a:srgbClr val="CC0000"/>
                </a:solidFill>
                <a:latin typeface="Avenir"/>
                <a:ea typeface="Avenir"/>
                <a:cs typeface="Avenir"/>
                <a:sym typeface="Avenir"/>
              </a:rPr>
              <a:t>Feature Importance assumes feature independence: Importance might be split between correlated features.</a:t>
            </a:r>
            <a:endParaRPr sz="2000">
              <a:solidFill>
                <a:srgbClr val="CC0000"/>
              </a:solidFill>
              <a:latin typeface="Avenir"/>
              <a:ea typeface="Avenir"/>
              <a:cs typeface="Avenir"/>
              <a:sym typeface="Avenir"/>
            </a:endParaRPr>
          </a:p>
          <a:p>
            <a:pPr indent="-355600" lvl="0" marL="457200" rtl="0" algn="just">
              <a:spcBef>
                <a:spcPts val="0"/>
              </a:spcBef>
              <a:spcAft>
                <a:spcPts val="0"/>
              </a:spcAft>
              <a:buClr>
                <a:srgbClr val="CC0000"/>
              </a:buClr>
              <a:buSzPts val="2000"/>
              <a:buFont typeface="Avenir"/>
              <a:buChar char="➢"/>
            </a:pPr>
            <a:r>
              <a:rPr lang="de-DE" sz="2000">
                <a:solidFill>
                  <a:srgbClr val="CC0000"/>
                </a:solidFill>
                <a:latin typeface="Avenir"/>
                <a:ea typeface="Avenir"/>
                <a:cs typeface="Avenir"/>
                <a:sym typeface="Avenir"/>
              </a:rPr>
              <a:t>Purely global method: does not provide local explanations.</a:t>
            </a:r>
            <a:endParaRPr sz="2000">
              <a:solidFill>
                <a:srgbClr val="CC0000"/>
              </a:solidFill>
              <a:latin typeface="Avenir"/>
              <a:ea typeface="Avenir"/>
              <a:cs typeface="Avenir"/>
              <a:sym typeface="Avenir"/>
            </a:endParaRPr>
          </a:p>
          <a:p>
            <a:pPr indent="0" lvl="0" marL="0" marR="0" rtl="0" algn="l">
              <a:spcBef>
                <a:spcPts val="0"/>
              </a:spcBef>
              <a:spcAft>
                <a:spcPts val="0"/>
              </a:spcAft>
              <a:buNone/>
            </a:pPr>
            <a:r>
              <a:t/>
            </a:r>
            <a:endParaRPr b="1" sz="2200">
              <a:solidFill>
                <a:srgbClr val="808080"/>
              </a:solidFill>
              <a:latin typeface="Avenir"/>
              <a:ea typeface="Avenir"/>
              <a:cs typeface="Avenir"/>
              <a:sym typeface="Avenir"/>
            </a:endParaRPr>
          </a:p>
        </p:txBody>
      </p:sp>
      <p:sp>
        <p:nvSpPr>
          <p:cNvPr id="762" name="Google Shape;762;g2ff36fa939d_0_826"/>
          <p:cNvSpPr/>
          <p:nvPr/>
        </p:nvSpPr>
        <p:spPr>
          <a:xfrm>
            <a:off x="1982850" y="3125788"/>
            <a:ext cx="8226300" cy="1551900"/>
          </a:xfrm>
          <a:prstGeom prst="roundRect">
            <a:avLst>
              <a:gd fmla="val 16667" name="adj"/>
            </a:avLst>
          </a:prstGeom>
          <a:solidFill>
            <a:srgbClr val="F3F3F3"/>
          </a:solidFill>
          <a:ln cap="flat" cmpd="sng" w="28575">
            <a:solidFill>
              <a:srgbClr val="13C7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2400">
                <a:solidFill>
                  <a:schemeClr val="dk1"/>
                </a:solidFill>
                <a:latin typeface="Play"/>
                <a:ea typeface="Play"/>
                <a:cs typeface="Play"/>
                <a:sym typeface="Play"/>
              </a:rPr>
              <a:t>Now go to Notebook:</a:t>
            </a:r>
            <a:endParaRPr sz="2400">
              <a:solidFill>
                <a:schemeClr val="dk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2-Tutorial_PermutationFeatureImportance.ipynb</a:t>
            </a:r>
            <a:endParaRPr sz="2400">
              <a:solidFill>
                <a:schemeClr val="accen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2ff36fa939d_0_348"/>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768" name="Google Shape;768;g2ff36fa939d_0_348"/>
          <p:cNvSpPr txBox="1"/>
          <p:nvPr>
            <p:ph idx="1" type="body"/>
          </p:nvPr>
        </p:nvSpPr>
        <p:spPr>
          <a:xfrm>
            <a:off x="838200" y="2017645"/>
            <a:ext cx="10515600" cy="12558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de-DE">
                <a:solidFill>
                  <a:schemeClr val="dk1"/>
                </a:solidFill>
                <a:latin typeface="Avenir"/>
                <a:ea typeface="Avenir"/>
                <a:cs typeface="Avenir"/>
                <a:sym typeface="Avenir"/>
              </a:rPr>
              <a:t>Idea: give local explanation for single instances by computing the contribution of each feature to the prediction</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a:solidFill>
                <a:schemeClr val="dk1"/>
              </a:solidFill>
              <a:latin typeface="Avenir"/>
              <a:ea typeface="Avenir"/>
              <a:cs typeface="Avenir"/>
              <a:sym typeface="Avenir"/>
            </a:endParaRPr>
          </a:p>
        </p:txBody>
      </p:sp>
      <p:sp>
        <p:nvSpPr>
          <p:cNvPr id="769" name="Google Shape;769;g2ff36fa939d_0_348"/>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solidFill>
                  <a:schemeClr val="accent3"/>
                </a:solidFill>
                <a:latin typeface="Play"/>
                <a:ea typeface="Play"/>
                <a:cs typeface="Play"/>
                <a:sym typeface="Play"/>
              </a:rPr>
              <a:t>SHAP (SHapley Additive exPlanations)</a:t>
            </a:r>
            <a:endParaRPr>
              <a:latin typeface="Play"/>
              <a:ea typeface="Play"/>
              <a:cs typeface="Play"/>
              <a:sym typeface="Play"/>
            </a:endParaRPr>
          </a:p>
        </p:txBody>
      </p:sp>
      <p:sp>
        <p:nvSpPr>
          <p:cNvPr id="770" name="Google Shape;770;g2ff36fa939d_0_348"/>
          <p:cNvSpPr/>
          <p:nvPr/>
        </p:nvSpPr>
        <p:spPr>
          <a:xfrm>
            <a:off x="1982850" y="3204025"/>
            <a:ext cx="8226300" cy="1551900"/>
          </a:xfrm>
          <a:prstGeom prst="roundRect">
            <a:avLst>
              <a:gd fmla="val 16667" name="adj"/>
            </a:avLst>
          </a:prstGeom>
          <a:solidFill>
            <a:srgbClr val="F3F3F3"/>
          </a:solidFill>
          <a:ln cap="flat" cmpd="sng" w="28575">
            <a:solidFill>
              <a:srgbClr val="13C7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2400">
                <a:solidFill>
                  <a:schemeClr val="dk1"/>
                </a:solidFill>
                <a:latin typeface="Play"/>
                <a:ea typeface="Play"/>
                <a:cs typeface="Play"/>
                <a:sym typeface="Play"/>
              </a:rPr>
              <a:t>SHAP efficiently estimates Shapley values, and provides additional global interpretation methods based on aggregations of Shapley values.</a:t>
            </a:r>
            <a:endParaRPr sz="2400">
              <a:solidFill>
                <a:schemeClr val="dk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2ff36fa939d_0_944"/>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776" name="Google Shape;776;g2ff36fa939d_0_944"/>
          <p:cNvSpPr txBox="1"/>
          <p:nvPr>
            <p:ph idx="1" type="body"/>
          </p:nvPr>
        </p:nvSpPr>
        <p:spPr>
          <a:xfrm>
            <a:off x="838200" y="2017643"/>
            <a:ext cx="10515600" cy="41592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de-DE">
                <a:solidFill>
                  <a:schemeClr val="dk1"/>
                </a:solidFill>
                <a:latin typeface="Avenir"/>
                <a:ea typeface="Avenir"/>
                <a:cs typeface="Avenir"/>
                <a:sym typeface="Avenir"/>
              </a:rPr>
              <a:t>Idea: </a:t>
            </a:r>
            <a:r>
              <a:rPr lang="de-DE">
                <a:solidFill>
                  <a:schemeClr val="dk1"/>
                </a:solidFill>
                <a:latin typeface="Avenir"/>
                <a:ea typeface="Avenir"/>
                <a:cs typeface="Avenir"/>
                <a:sym typeface="Avenir"/>
              </a:rPr>
              <a:t>give local explanation for single instances by computing the contribution of each feature to the prediction</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rPr lang="de-DE">
                <a:solidFill>
                  <a:schemeClr val="dk1"/>
                </a:solidFill>
                <a:latin typeface="Avenir"/>
                <a:ea typeface="Avenir"/>
                <a:cs typeface="Avenir"/>
                <a:sym typeface="Avenir"/>
              </a:rPr>
              <a:t>In contrast to Permutation Feature Importance, which is based on performance metrics, SHAP looks at the output values predicted by a model</a:t>
            </a:r>
            <a:endParaRPr>
              <a:solidFill>
                <a:schemeClr val="dk1"/>
              </a:solidFill>
              <a:latin typeface="Avenir"/>
              <a:ea typeface="Avenir"/>
              <a:cs typeface="Avenir"/>
              <a:sym typeface="Avenir"/>
            </a:endParaRPr>
          </a:p>
          <a:p>
            <a:pPr indent="-355600" lvl="0" marL="457200" rtl="0" algn="l">
              <a:lnSpc>
                <a:spcPct val="100000"/>
              </a:lnSpc>
              <a:spcBef>
                <a:spcPts val="0"/>
              </a:spcBef>
              <a:spcAft>
                <a:spcPts val="0"/>
              </a:spcAft>
              <a:buClr>
                <a:schemeClr val="dk1"/>
              </a:buClr>
              <a:buSzPts val="2000"/>
              <a:buFont typeface="Avenir"/>
              <a:buChar char="➢"/>
            </a:pPr>
            <a:r>
              <a:rPr lang="de-DE">
                <a:solidFill>
                  <a:schemeClr val="dk1"/>
                </a:solidFill>
                <a:latin typeface="Avenir"/>
                <a:ea typeface="Avenir"/>
                <a:cs typeface="Avenir"/>
                <a:sym typeface="Avenir"/>
              </a:rPr>
              <a:t>For classification problems, the predicted value is a class probability</a:t>
            </a:r>
            <a:endParaRPr>
              <a:solidFill>
                <a:schemeClr val="dk1"/>
              </a:solidFill>
              <a:latin typeface="Avenir"/>
              <a:ea typeface="Avenir"/>
              <a:cs typeface="Avenir"/>
              <a:sym typeface="Avenir"/>
            </a:endParaRPr>
          </a:p>
          <a:p>
            <a:pPr indent="-355600" lvl="0" marL="457200" rtl="0" algn="l">
              <a:lnSpc>
                <a:spcPct val="100000"/>
              </a:lnSpc>
              <a:spcBef>
                <a:spcPts val="0"/>
              </a:spcBef>
              <a:spcAft>
                <a:spcPts val="0"/>
              </a:spcAft>
              <a:buClr>
                <a:schemeClr val="dk1"/>
              </a:buClr>
              <a:buSzPts val="2000"/>
              <a:buFont typeface="Avenir"/>
              <a:buChar char="➢"/>
            </a:pPr>
            <a:r>
              <a:rPr lang="de-DE">
                <a:solidFill>
                  <a:schemeClr val="dk1"/>
                </a:solidFill>
                <a:latin typeface="Avenir"/>
                <a:ea typeface="Avenir"/>
                <a:cs typeface="Avenir"/>
                <a:sym typeface="Avenir"/>
              </a:rPr>
              <a:t>For regression problems, the predicted value is a numeric value</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rPr lang="de-DE">
                <a:solidFill>
                  <a:schemeClr val="dk1"/>
                </a:solidFill>
                <a:latin typeface="Avenir"/>
                <a:ea typeface="Avenir"/>
                <a:cs typeface="Avenir"/>
                <a:sym typeface="Avenir"/>
              </a:rPr>
              <a:t>For a single instance, the predicted value is expressed as a sum of a baseline value and a sum of feature-specific contributions</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Clr>
                <a:srgbClr val="000000"/>
              </a:buClr>
              <a:buFont typeface="Arial"/>
              <a:buNone/>
            </a:pPr>
            <a:r>
              <a:rPr lang="de-DE">
                <a:solidFill>
                  <a:schemeClr val="dk1"/>
                </a:solidFill>
                <a:latin typeface="Avenir"/>
                <a:ea typeface="Avenir"/>
                <a:cs typeface="Avenir"/>
                <a:sym typeface="Avenir"/>
              </a:rPr>
              <a:t>The baseline value is typically the overall expected output value (can be approximated by the mean of predicted values on training data)</a:t>
            </a:r>
            <a:endParaRPr>
              <a:solidFill>
                <a:schemeClr val="dk1"/>
              </a:solidFill>
              <a:latin typeface="Avenir"/>
              <a:ea typeface="Avenir"/>
              <a:cs typeface="Avenir"/>
              <a:sym typeface="Avenir"/>
            </a:endParaRPr>
          </a:p>
        </p:txBody>
      </p:sp>
      <p:sp>
        <p:nvSpPr>
          <p:cNvPr id="777" name="Google Shape;777;g2ff36fa939d_0_944"/>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solidFill>
                  <a:schemeClr val="accent3"/>
                </a:solidFill>
                <a:latin typeface="Play"/>
                <a:ea typeface="Play"/>
                <a:cs typeface="Play"/>
                <a:sym typeface="Play"/>
              </a:rPr>
              <a:t>SHAP (SHapley Additive exPlanations)</a:t>
            </a:r>
            <a:endParaRPr>
              <a:latin typeface="Play"/>
              <a:ea typeface="Play"/>
              <a:cs typeface="Play"/>
              <a:sym typeface="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2ff716edb6d_0_0"/>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783" name="Google Shape;783;g2ff716edb6d_0_0"/>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solidFill>
                  <a:schemeClr val="accent3"/>
                </a:solidFill>
                <a:latin typeface="Play"/>
                <a:ea typeface="Play"/>
                <a:cs typeface="Play"/>
                <a:sym typeface="Play"/>
              </a:rPr>
              <a:t>SHAP (SHapley Additive exPlanations)</a:t>
            </a:r>
            <a:endParaRPr>
              <a:latin typeface="Play"/>
              <a:ea typeface="Play"/>
              <a:cs typeface="Play"/>
              <a:sym typeface="Play"/>
            </a:endParaRPr>
          </a:p>
        </p:txBody>
      </p:sp>
      <p:sp>
        <p:nvSpPr>
          <p:cNvPr id="784" name="Google Shape;784;g2ff716edb6d_0_0"/>
          <p:cNvSpPr/>
          <p:nvPr/>
        </p:nvSpPr>
        <p:spPr>
          <a:xfrm>
            <a:off x="1845600" y="3193865"/>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5" name="Google Shape;785;g2ff716edb6d_0_0"/>
          <p:cNvSpPr/>
          <p:nvPr/>
        </p:nvSpPr>
        <p:spPr>
          <a:xfrm>
            <a:off x="1970965" y="3275185"/>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786" name="Google Shape;786;g2ff716edb6d_0_0"/>
          <p:cNvSpPr/>
          <p:nvPr/>
        </p:nvSpPr>
        <p:spPr>
          <a:xfrm>
            <a:off x="1970965" y="3531461"/>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7" name="Google Shape;787;g2ff716edb6d_0_0"/>
          <p:cNvSpPr/>
          <p:nvPr/>
        </p:nvSpPr>
        <p:spPr>
          <a:xfrm>
            <a:off x="1970965" y="3787737"/>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8" name="Google Shape;788;g2ff716edb6d_0_0"/>
          <p:cNvSpPr/>
          <p:nvPr/>
        </p:nvSpPr>
        <p:spPr>
          <a:xfrm>
            <a:off x="1970965" y="4044013"/>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9" name="Google Shape;789;g2ff716edb6d_0_0"/>
          <p:cNvSpPr/>
          <p:nvPr/>
        </p:nvSpPr>
        <p:spPr>
          <a:xfrm>
            <a:off x="1970965" y="4300289"/>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0" name="Google Shape;790;g2ff716edb6d_0_0"/>
          <p:cNvSpPr/>
          <p:nvPr/>
        </p:nvSpPr>
        <p:spPr>
          <a:xfrm>
            <a:off x="1970965" y="4556565"/>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1" name="Google Shape;791;g2ff716edb6d_0_0"/>
          <p:cNvSpPr/>
          <p:nvPr/>
        </p:nvSpPr>
        <p:spPr>
          <a:xfrm>
            <a:off x="1970965" y="4812841"/>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2" name="Google Shape;792;g2ff716edb6d_0_0"/>
          <p:cNvSpPr/>
          <p:nvPr/>
        </p:nvSpPr>
        <p:spPr>
          <a:xfrm>
            <a:off x="2396484" y="3275185"/>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3" name="Google Shape;793;g2ff716edb6d_0_0"/>
          <p:cNvSpPr/>
          <p:nvPr/>
        </p:nvSpPr>
        <p:spPr>
          <a:xfrm>
            <a:off x="2396484" y="3531461"/>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4" name="Google Shape;794;g2ff716edb6d_0_0"/>
          <p:cNvSpPr/>
          <p:nvPr/>
        </p:nvSpPr>
        <p:spPr>
          <a:xfrm>
            <a:off x="2396484" y="3787737"/>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5" name="Google Shape;795;g2ff716edb6d_0_0"/>
          <p:cNvSpPr/>
          <p:nvPr/>
        </p:nvSpPr>
        <p:spPr>
          <a:xfrm>
            <a:off x="2396484" y="4044013"/>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6" name="Google Shape;796;g2ff716edb6d_0_0"/>
          <p:cNvSpPr/>
          <p:nvPr/>
        </p:nvSpPr>
        <p:spPr>
          <a:xfrm>
            <a:off x="2396484" y="4300289"/>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7" name="Google Shape;797;g2ff716edb6d_0_0"/>
          <p:cNvSpPr/>
          <p:nvPr/>
        </p:nvSpPr>
        <p:spPr>
          <a:xfrm>
            <a:off x="2396484" y="4556565"/>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8" name="Google Shape;798;g2ff716edb6d_0_0"/>
          <p:cNvSpPr/>
          <p:nvPr/>
        </p:nvSpPr>
        <p:spPr>
          <a:xfrm>
            <a:off x="2396484" y="4812841"/>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9" name="Google Shape;799;g2ff716edb6d_0_0"/>
          <p:cNvSpPr/>
          <p:nvPr/>
        </p:nvSpPr>
        <p:spPr>
          <a:xfrm>
            <a:off x="2822003" y="3275185"/>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0" name="Google Shape;800;g2ff716edb6d_0_0"/>
          <p:cNvSpPr/>
          <p:nvPr/>
        </p:nvSpPr>
        <p:spPr>
          <a:xfrm>
            <a:off x="2822003" y="3531461"/>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1" name="Google Shape;801;g2ff716edb6d_0_0"/>
          <p:cNvSpPr/>
          <p:nvPr/>
        </p:nvSpPr>
        <p:spPr>
          <a:xfrm>
            <a:off x="2822003" y="3787737"/>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2" name="Google Shape;802;g2ff716edb6d_0_0"/>
          <p:cNvSpPr/>
          <p:nvPr/>
        </p:nvSpPr>
        <p:spPr>
          <a:xfrm>
            <a:off x="2822003" y="4044013"/>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3" name="Google Shape;803;g2ff716edb6d_0_0"/>
          <p:cNvSpPr/>
          <p:nvPr/>
        </p:nvSpPr>
        <p:spPr>
          <a:xfrm>
            <a:off x="2822003" y="4300289"/>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4" name="Google Shape;804;g2ff716edb6d_0_0"/>
          <p:cNvSpPr/>
          <p:nvPr/>
        </p:nvSpPr>
        <p:spPr>
          <a:xfrm>
            <a:off x="2822003" y="4556565"/>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5" name="Google Shape;805;g2ff716edb6d_0_0"/>
          <p:cNvSpPr/>
          <p:nvPr/>
        </p:nvSpPr>
        <p:spPr>
          <a:xfrm>
            <a:off x="2822003" y="4812841"/>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6" name="Google Shape;806;g2ff716edb6d_0_0"/>
          <p:cNvSpPr/>
          <p:nvPr/>
        </p:nvSpPr>
        <p:spPr>
          <a:xfrm>
            <a:off x="3247522" y="3275185"/>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7" name="Google Shape;807;g2ff716edb6d_0_0"/>
          <p:cNvSpPr/>
          <p:nvPr/>
        </p:nvSpPr>
        <p:spPr>
          <a:xfrm>
            <a:off x="3247522" y="3531461"/>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8" name="Google Shape;808;g2ff716edb6d_0_0"/>
          <p:cNvSpPr/>
          <p:nvPr/>
        </p:nvSpPr>
        <p:spPr>
          <a:xfrm>
            <a:off x="3247522" y="3787737"/>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9" name="Google Shape;809;g2ff716edb6d_0_0"/>
          <p:cNvSpPr/>
          <p:nvPr/>
        </p:nvSpPr>
        <p:spPr>
          <a:xfrm>
            <a:off x="3247522" y="4044013"/>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0" name="Google Shape;810;g2ff716edb6d_0_0"/>
          <p:cNvSpPr/>
          <p:nvPr/>
        </p:nvSpPr>
        <p:spPr>
          <a:xfrm>
            <a:off x="3247522" y="4300289"/>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1" name="Google Shape;811;g2ff716edb6d_0_0"/>
          <p:cNvSpPr/>
          <p:nvPr/>
        </p:nvSpPr>
        <p:spPr>
          <a:xfrm>
            <a:off x="3247522" y="4556565"/>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2" name="Google Shape;812;g2ff716edb6d_0_0"/>
          <p:cNvSpPr/>
          <p:nvPr/>
        </p:nvSpPr>
        <p:spPr>
          <a:xfrm>
            <a:off x="3247522" y="4812841"/>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13" name="Google Shape;813;g2ff716edb6d_0_0"/>
          <p:cNvSpPr txBox="1"/>
          <p:nvPr/>
        </p:nvSpPr>
        <p:spPr>
          <a:xfrm>
            <a:off x="600310" y="319387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814" name="Google Shape;814;g2ff716edb6d_0_0"/>
          <p:cNvSpPr txBox="1"/>
          <p:nvPr/>
        </p:nvSpPr>
        <p:spPr>
          <a:xfrm>
            <a:off x="600310" y="3450149"/>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815" name="Google Shape;815;g2ff716edb6d_0_0"/>
          <p:cNvSpPr txBox="1"/>
          <p:nvPr/>
        </p:nvSpPr>
        <p:spPr>
          <a:xfrm>
            <a:off x="600310" y="3706425"/>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816" name="Google Shape;816;g2ff716edb6d_0_0"/>
          <p:cNvSpPr txBox="1"/>
          <p:nvPr/>
        </p:nvSpPr>
        <p:spPr>
          <a:xfrm>
            <a:off x="600310" y="395955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817" name="Google Shape;817;g2ff716edb6d_0_0"/>
          <p:cNvSpPr txBox="1"/>
          <p:nvPr/>
        </p:nvSpPr>
        <p:spPr>
          <a:xfrm>
            <a:off x="600310" y="421655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818" name="Google Shape;818;g2ff716edb6d_0_0"/>
          <p:cNvSpPr txBox="1"/>
          <p:nvPr/>
        </p:nvSpPr>
        <p:spPr>
          <a:xfrm>
            <a:off x="600310" y="446950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819" name="Google Shape;819;g2ff716edb6d_0_0"/>
          <p:cNvSpPr txBox="1"/>
          <p:nvPr/>
        </p:nvSpPr>
        <p:spPr>
          <a:xfrm>
            <a:off x="600310" y="4725779"/>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820" name="Google Shape;820;g2ff716edb6d_0_0"/>
          <p:cNvSpPr txBox="1"/>
          <p:nvPr/>
        </p:nvSpPr>
        <p:spPr>
          <a:xfrm>
            <a:off x="1845591"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821" name="Google Shape;821;g2ff716edb6d_0_0"/>
          <p:cNvSpPr txBox="1"/>
          <p:nvPr/>
        </p:nvSpPr>
        <p:spPr>
          <a:xfrm>
            <a:off x="2696629"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822" name="Google Shape;822;g2ff716edb6d_0_0"/>
          <p:cNvSpPr txBox="1"/>
          <p:nvPr/>
        </p:nvSpPr>
        <p:spPr>
          <a:xfrm>
            <a:off x="2271110"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823" name="Google Shape;823;g2ff716edb6d_0_0"/>
          <p:cNvSpPr txBox="1"/>
          <p:nvPr/>
        </p:nvSpPr>
        <p:spPr>
          <a:xfrm>
            <a:off x="3122148"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824" name="Google Shape;824;g2ff716edb6d_0_0"/>
          <p:cNvSpPr/>
          <p:nvPr/>
        </p:nvSpPr>
        <p:spPr>
          <a:xfrm>
            <a:off x="3792520" y="3275185"/>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25" name="Google Shape;825;g2ff716edb6d_0_0"/>
          <p:cNvSpPr/>
          <p:nvPr/>
        </p:nvSpPr>
        <p:spPr>
          <a:xfrm>
            <a:off x="3792520" y="3531461"/>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26" name="Google Shape;826;g2ff716edb6d_0_0"/>
          <p:cNvSpPr/>
          <p:nvPr/>
        </p:nvSpPr>
        <p:spPr>
          <a:xfrm>
            <a:off x="3792520" y="3787737"/>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27" name="Google Shape;827;g2ff716edb6d_0_0"/>
          <p:cNvSpPr/>
          <p:nvPr/>
        </p:nvSpPr>
        <p:spPr>
          <a:xfrm>
            <a:off x="3792520" y="4044013"/>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28" name="Google Shape;828;g2ff716edb6d_0_0"/>
          <p:cNvSpPr/>
          <p:nvPr/>
        </p:nvSpPr>
        <p:spPr>
          <a:xfrm>
            <a:off x="3792520" y="4300289"/>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29" name="Google Shape;829;g2ff716edb6d_0_0"/>
          <p:cNvSpPr/>
          <p:nvPr/>
        </p:nvSpPr>
        <p:spPr>
          <a:xfrm>
            <a:off x="3792520" y="4556565"/>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0" name="Google Shape;830;g2ff716edb6d_0_0"/>
          <p:cNvSpPr/>
          <p:nvPr/>
        </p:nvSpPr>
        <p:spPr>
          <a:xfrm>
            <a:off x="3792520" y="4812841"/>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1" name="Google Shape;831;g2ff716edb6d_0_0"/>
          <p:cNvSpPr txBox="1"/>
          <p:nvPr/>
        </p:nvSpPr>
        <p:spPr>
          <a:xfrm>
            <a:off x="3746453" y="2812053"/>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sp>
        <p:nvSpPr>
          <p:cNvPr id="832" name="Google Shape;832;g2ff716edb6d_0_0"/>
          <p:cNvSpPr/>
          <p:nvPr/>
        </p:nvSpPr>
        <p:spPr>
          <a:xfrm rot="-5400000">
            <a:off x="2214375" y="2318200"/>
            <a:ext cx="342900" cy="36234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3" name="Google Shape;833;g2ff716edb6d_0_0"/>
          <p:cNvSpPr txBox="1"/>
          <p:nvPr>
            <p:ph idx="1" type="body"/>
          </p:nvPr>
        </p:nvSpPr>
        <p:spPr>
          <a:xfrm>
            <a:off x="838200" y="2017645"/>
            <a:ext cx="10515600" cy="12558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de-DE">
                <a:solidFill>
                  <a:schemeClr val="dk1"/>
                </a:solidFill>
                <a:latin typeface="Avenir"/>
                <a:ea typeface="Avenir"/>
                <a:cs typeface="Avenir"/>
                <a:sym typeface="Avenir"/>
              </a:rPr>
              <a:t>Idea: </a:t>
            </a:r>
            <a:r>
              <a:rPr lang="de-DE">
                <a:solidFill>
                  <a:schemeClr val="dk1"/>
                </a:solidFill>
                <a:latin typeface="Avenir"/>
                <a:ea typeface="Avenir"/>
                <a:cs typeface="Avenir"/>
                <a:sym typeface="Avenir"/>
              </a:rPr>
              <a:t>give local explanation for single instances by computing the contribution of each feature to the prediction</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a:solidFill>
                <a:schemeClr val="dk1"/>
              </a:solidFill>
              <a:latin typeface="Avenir"/>
              <a:ea typeface="Avenir"/>
              <a:cs typeface="Avenir"/>
              <a:sym typeface="Avenir"/>
            </a:endParaRPr>
          </a:p>
        </p:txBody>
      </p:sp>
      <p:sp>
        <p:nvSpPr>
          <p:cNvPr id="834" name="Google Shape;834;g2ff716edb6d_0_0"/>
          <p:cNvSpPr/>
          <p:nvPr/>
        </p:nvSpPr>
        <p:spPr>
          <a:xfrm>
            <a:off x="7986466" y="3259913"/>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835" name="Google Shape;835;g2ff716edb6d_0_0"/>
          <p:cNvGrpSpPr/>
          <p:nvPr/>
        </p:nvGrpSpPr>
        <p:grpSpPr>
          <a:xfrm>
            <a:off x="8411985" y="3259913"/>
            <a:ext cx="620819" cy="195300"/>
            <a:chOff x="8411985" y="2802713"/>
            <a:chExt cx="620819" cy="195300"/>
          </a:xfrm>
        </p:grpSpPr>
        <p:sp>
          <p:nvSpPr>
            <p:cNvPr id="836" name="Google Shape;836;g2ff716edb6d_0_0"/>
            <p:cNvSpPr/>
            <p:nvPr/>
          </p:nvSpPr>
          <p:spPr>
            <a:xfrm>
              <a:off x="8411985" y="2802713"/>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7" name="Google Shape;837;g2ff716edb6d_0_0"/>
            <p:cNvSpPr/>
            <p:nvPr/>
          </p:nvSpPr>
          <p:spPr>
            <a:xfrm>
              <a:off x="8837504" y="2802713"/>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838" name="Google Shape;838;g2ff716edb6d_0_0"/>
          <p:cNvSpPr/>
          <p:nvPr/>
        </p:nvSpPr>
        <p:spPr>
          <a:xfrm>
            <a:off x="9263023" y="3259913"/>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9" name="Google Shape;839;g2ff716edb6d_0_0"/>
          <p:cNvSpPr txBox="1"/>
          <p:nvPr/>
        </p:nvSpPr>
        <p:spPr>
          <a:xfrm>
            <a:off x="6629310" y="317545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840" name="Google Shape;840;g2ff716edb6d_0_0"/>
          <p:cNvSpPr txBox="1"/>
          <p:nvPr/>
        </p:nvSpPr>
        <p:spPr>
          <a:xfrm>
            <a:off x="7872316"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841" name="Google Shape;841;g2ff716edb6d_0_0"/>
          <p:cNvSpPr txBox="1"/>
          <p:nvPr/>
        </p:nvSpPr>
        <p:spPr>
          <a:xfrm>
            <a:off x="8723354"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842" name="Google Shape;842;g2ff716edb6d_0_0"/>
          <p:cNvSpPr txBox="1"/>
          <p:nvPr/>
        </p:nvSpPr>
        <p:spPr>
          <a:xfrm>
            <a:off x="8297835"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843" name="Google Shape;843;g2ff716edb6d_0_0"/>
          <p:cNvSpPr txBox="1"/>
          <p:nvPr/>
        </p:nvSpPr>
        <p:spPr>
          <a:xfrm>
            <a:off x="9148873"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844" name="Google Shape;844;g2ff716edb6d_0_0"/>
          <p:cNvSpPr/>
          <p:nvPr/>
        </p:nvSpPr>
        <p:spPr>
          <a:xfrm rot="-5400000">
            <a:off x="7913400" y="3192725"/>
            <a:ext cx="342900" cy="3297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5" name="Google Shape;845;g2ff716edb6d_0_0"/>
          <p:cNvSpPr/>
          <p:nvPr/>
        </p:nvSpPr>
        <p:spPr>
          <a:xfrm>
            <a:off x="7810399" y="4528549"/>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6" name="Google Shape;846;g2ff716edb6d_0_0"/>
          <p:cNvSpPr/>
          <p:nvPr/>
        </p:nvSpPr>
        <p:spPr>
          <a:xfrm>
            <a:off x="9739224" y="4528549"/>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7" name="Google Shape;847;g2ff716edb6d_0_0"/>
          <p:cNvSpPr/>
          <p:nvPr/>
        </p:nvSpPr>
        <p:spPr>
          <a:xfrm>
            <a:off x="9641113" y="4409899"/>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8" name="Google Shape;848;g2ff716edb6d_0_0"/>
          <p:cNvSpPr txBox="1"/>
          <p:nvPr/>
        </p:nvSpPr>
        <p:spPr>
          <a:xfrm>
            <a:off x="5188575" y="3868425"/>
            <a:ext cx="6522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000">
                <a:solidFill>
                  <a:srgbClr val="1F497D"/>
                </a:solidFill>
                <a:latin typeface="Avenir"/>
                <a:ea typeface="Avenir"/>
                <a:cs typeface="Avenir"/>
                <a:sym typeface="Avenir"/>
              </a:rPr>
              <a:t>marginal contribution            for different feature sets s </a:t>
            </a:r>
            <a:endParaRPr/>
          </a:p>
        </p:txBody>
      </p:sp>
      <p:sp>
        <p:nvSpPr>
          <p:cNvPr id="849" name="Google Shape;849;g2ff716edb6d_0_0"/>
          <p:cNvSpPr txBox="1"/>
          <p:nvPr/>
        </p:nvSpPr>
        <p:spPr>
          <a:xfrm>
            <a:off x="7407638" y="5240800"/>
            <a:ext cx="262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de-DE" sz="2000">
                <a:solidFill>
                  <a:schemeClr val="accent1"/>
                </a:solidFill>
                <a:latin typeface="Avenir"/>
                <a:ea typeface="Avenir"/>
                <a:cs typeface="Avenir"/>
                <a:sym typeface="Avenir"/>
              </a:rPr>
              <a:t>f</a:t>
            </a:r>
            <a:r>
              <a:rPr lang="de-DE" sz="2000">
                <a:solidFill>
                  <a:schemeClr val="accent1"/>
                </a:solidFill>
                <a:latin typeface="Avenir"/>
                <a:ea typeface="Avenir"/>
                <a:cs typeface="Avenir"/>
                <a:sym typeface="Avenir"/>
              </a:rPr>
              <a:t> : black-box model</a:t>
            </a:r>
            <a:endParaRPr sz="2000">
              <a:solidFill>
                <a:schemeClr val="accent1"/>
              </a:solidFill>
              <a:latin typeface="Avenir"/>
              <a:ea typeface="Avenir"/>
              <a:cs typeface="Avenir"/>
              <a:sym typeface="Avenir"/>
            </a:endParaRPr>
          </a:p>
        </p:txBody>
      </p:sp>
      <p:pic>
        <p:nvPicPr>
          <p:cNvPr descr="{&quot;mathml&quot;:&quot;&lt;math style=\&quot;font-family:stix;font-size:18px;\&quot; xmlns=\&quot;http://www.w3.org/1998/Math/MathML\&quot;&gt;&lt;mstyle mathsize=\&quot;18px\&quot;&gt;&lt;msub&gt;&lt;mi mathcolor=\&quot;#00007F\&quot;&gt;&amp;#x3D5;&lt;/mi&gt;&lt;mi mathcolor=\&quot;#00007F\&quot;&gt;s&lt;/mi&gt;&lt;/msub&gt;&lt;mfenced mathcolor=\&quot;#00007F\&quot;&gt;&lt;msub&gt;&lt;mi&gt;x&lt;/mi&gt;&lt;mn&gt;1&lt;/mn&gt;&lt;/msub&gt;&lt;/mfenced&gt;&lt;/mstyle&gt;&lt;/math&gt;&quot;,&quot;truncated&quot;:false}" id="850" name="Google Shape;850;g2ff716edb6d_0_0" title="ϕ subscript s open parentheses x subscript 1 close parentheses"/>
          <p:cNvPicPr preferRelativeResize="0"/>
          <p:nvPr/>
        </p:nvPicPr>
        <p:blipFill>
          <a:blip r:embed="rId3">
            <a:alphaModFix/>
          </a:blip>
          <a:stretch>
            <a:fillRect/>
          </a:stretch>
        </p:blipFill>
        <p:spPr>
          <a:xfrm>
            <a:off x="7857500" y="4012900"/>
            <a:ext cx="725424" cy="286512"/>
          </a:xfrm>
          <a:prstGeom prst="rect">
            <a:avLst/>
          </a:prstGeom>
          <a:noFill/>
          <a:ln>
            <a:noFill/>
          </a:ln>
        </p:spPr>
      </p:pic>
      <p:pic>
        <p:nvPicPr>
          <p:cNvPr descr="{&quot;mathml&quot;:&quot;&lt;math style=\&quot;font-family:stix;font-size:18px;\&quot; xmlns=\&quot;http://www.w3.org/1998/Math/MathML\&quot;&gt;&lt;mstyle mathsize=\&quot;18px\&quot;&gt;&lt;msub&gt;&lt;mi mathcolor=\&quot;#00007F\&quot;&gt;&amp;#x3D5;&lt;/mi&gt;&lt;mi mathcolor=\&quot;#00007F\&quot;&gt;s&lt;/mi&gt;&lt;/msub&gt;&lt;mfenced mathcolor=\&quot;#00007F\&quot;&gt;&lt;msub&gt;&lt;mi&gt;x&lt;/mi&gt;&lt;mn&gt;1&lt;/mn&gt;&lt;/msub&gt;&lt;/mfenced&gt;&lt;mo mathcolor=\&quot;#00007F\&quot;&gt;&amp;#xA0;&lt;/mo&gt;&lt;mo mathcolor=\&quot;#00007F\&quot;&gt;=&lt;/mo&gt;&lt;/mstyle&gt;&lt;/math&gt;&quot;,&quot;truncated&quot;:false}" id="851" name="Google Shape;851;g2ff716edb6d_0_0" title="ϕ subscript s open parentheses x subscript 1 close parentheses space equals"/>
          <p:cNvPicPr preferRelativeResize="0"/>
          <p:nvPr/>
        </p:nvPicPr>
        <p:blipFill>
          <a:blip r:embed="rId4">
            <a:alphaModFix/>
          </a:blip>
          <a:stretch>
            <a:fillRect/>
          </a:stretch>
        </p:blipFill>
        <p:spPr>
          <a:xfrm>
            <a:off x="5817438" y="4781988"/>
            <a:ext cx="987552" cy="286512"/>
          </a:xfrm>
          <a:prstGeom prst="rect">
            <a:avLst/>
          </a:prstGeom>
          <a:noFill/>
          <a:ln>
            <a:noFill/>
          </a:ln>
        </p:spPr>
      </p:pic>
      <p:pic>
        <p:nvPicPr>
          <p:cNvPr descr="{&quot;mathml&quot;:&quot;&lt;math style=\&quot;font-family:stix;font-size:18px;\&quot; xmlns=\&quot;http://www.w3.org/1998/Math/MathML\&quot;&gt;&lt;mstyle mathsize=\&quot;18px\&quot;&gt;&lt;mi mathcolor=\&quot;#00007F\&quot;&gt;f&lt;/mi&gt;&lt;mfenced mathcolor=\&quot;#00007F\&quot;&gt;&lt;msub&gt;&lt;mi&gt;s&lt;/mi&gt;&lt;mrow&gt;&lt;mo&gt;+&lt;/mo&gt;&lt;msub&gt;&lt;mi&gt;x&lt;/mi&gt;&lt;mn&gt;1&lt;/mn&gt;&lt;/msub&gt;&lt;/mrow&gt;&lt;/msub&gt;&lt;/mfenced&gt;&lt;/mstyle&gt;&lt;/math&gt;&quot;,&quot;truncated&quot;:false}" id="852" name="Google Shape;852;g2ff716edb6d_0_0" title="f open parentheses s subscript plus x subscript 1 end subscript close parentheses"/>
          <p:cNvPicPr preferRelativeResize="0"/>
          <p:nvPr/>
        </p:nvPicPr>
        <p:blipFill>
          <a:blip r:embed="rId5">
            <a:alphaModFix/>
          </a:blip>
          <a:stretch>
            <a:fillRect/>
          </a:stretch>
        </p:blipFill>
        <p:spPr>
          <a:xfrm>
            <a:off x="7378713" y="4738975"/>
            <a:ext cx="906272" cy="398272"/>
          </a:xfrm>
          <a:prstGeom prst="rect">
            <a:avLst/>
          </a:prstGeom>
          <a:noFill/>
          <a:ln>
            <a:noFill/>
          </a:ln>
        </p:spPr>
      </p:pic>
      <p:pic>
        <p:nvPicPr>
          <p:cNvPr descr="{&quot;mathml&quot;:&quot;&lt;math style=\&quot;font-family:stix;font-size:18px;\&quot; xmlns=\&quot;http://www.w3.org/1998/Math/MathML\&quot;&gt;&lt;mstyle mathsize=\&quot;18px\&quot;&gt;&lt;mo mathcolor=\&quot;#00007F\&quot;&gt;-&lt;/mo&gt;&lt;/mstyle&gt;&lt;/math&gt;&quot;,&quot;truncated&quot;:false}" id="853" name="Google Shape;853;g2ff716edb6d_0_0" title="minus"/>
          <p:cNvPicPr preferRelativeResize="0"/>
          <p:nvPr/>
        </p:nvPicPr>
        <p:blipFill>
          <a:blip r:embed="rId6">
            <a:alphaModFix/>
          </a:blip>
          <a:stretch>
            <a:fillRect/>
          </a:stretch>
        </p:blipFill>
        <p:spPr>
          <a:xfrm>
            <a:off x="8634600" y="4895700"/>
            <a:ext cx="203200" cy="67056"/>
          </a:xfrm>
          <a:prstGeom prst="rect">
            <a:avLst/>
          </a:prstGeom>
          <a:noFill/>
          <a:ln>
            <a:noFill/>
          </a:ln>
        </p:spPr>
      </p:pic>
      <p:pic>
        <p:nvPicPr>
          <p:cNvPr descr="{&quot;mathml&quot;:&quot;&lt;math style=\&quot;font-family:stix;font-size:18px;\&quot; xmlns=\&quot;http://www.w3.org/1998/Math/MathML\&quot;&gt;&lt;mstyle mathsize=\&quot;18px\&quot;&gt;&lt;mi mathcolor=\&quot;#00007F\&quot;&gt;f&lt;/mi&gt;&lt;mfenced mathcolor=\&quot;#00007F\&quot;&gt;&lt;msub&gt;&lt;mi&gt;s&lt;/mi&gt;&lt;mrow&gt;&lt;mo&gt;-&lt;/mo&gt;&lt;msub&gt;&lt;mi&gt;x&lt;/mi&gt;&lt;mn&gt;1&lt;/mn&gt;&lt;/msub&gt;&lt;/mrow&gt;&lt;/msub&gt;&lt;/mfenced&gt;&lt;/mstyle&gt;&lt;/math&gt;&quot;,&quot;truncated&quot;:false}" id="854" name="Google Shape;854;g2ff716edb6d_0_0" title="f open parentheses s subscript negative x subscript 1 end subscript close parentheses"/>
          <p:cNvPicPr preferRelativeResize="0"/>
          <p:nvPr/>
        </p:nvPicPr>
        <p:blipFill>
          <a:blip r:embed="rId7">
            <a:alphaModFix/>
          </a:blip>
          <a:stretch>
            <a:fillRect/>
          </a:stretch>
        </p:blipFill>
        <p:spPr>
          <a:xfrm>
            <a:off x="9268025" y="4726102"/>
            <a:ext cx="906272" cy="3982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2ff716edb6d_0_7"/>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860" name="Google Shape;860;g2ff716edb6d_0_7"/>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solidFill>
                  <a:schemeClr val="accent3"/>
                </a:solidFill>
                <a:latin typeface="Play"/>
                <a:ea typeface="Play"/>
                <a:cs typeface="Play"/>
                <a:sym typeface="Play"/>
              </a:rPr>
              <a:t>SHAP (SHapley Additive exPlanations)</a:t>
            </a:r>
            <a:endParaRPr>
              <a:latin typeface="Play"/>
              <a:ea typeface="Play"/>
              <a:cs typeface="Play"/>
              <a:sym typeface="Play"/>
            </a:endParaRPr>
          </a:p>
        </p:txBody>
      </p:sp>
      <p:sp>
        <p:nvSpPr>
          <p:cNvPr id="861" name="Google Shape;861;g2ff716edb6d_0_7"/>
          <p:cNvSpPr/>
          <p:nvPr/>
        </p:nvSpPr>
        <p:spPr>
          <a:xfrm>
            <a:off x="1845600" y="3193865"/>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2" name="Google Shape;862;g2ff716edb6d_0_7"/>
          <p:cNvSpPr/>
          <p:nvPr/>
        </p:nvSpPr>
        <p:spPr>
          <a:xfrm>
            <a:off x="1970965" y="3275185"/>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863" name="Google Shape;863;g2ff716edb6d_0_7"/>
          <p:cNvSpPr/>
          <p:nvPr/>
        </p:nvSpPr>
        <p:spPr>
          <a:xfrm>
            <a:off x="1970965" y="3531461"/>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4" name="Google Shape;864;g2ff716edb6d_0_7"/>
          <p:cNvSpPr/>
          <p:nvPr/>
        </p:nvSpPr>
        <p:spPr>
          <a:xfrm>
            <a:off x="1970965" y="3787737"/>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5" name="Google Shape;865;g2ff716edb6d_0_7"/>
          <p:cNvSpPr/>
          <p:nvPr/>
        </p:nvSpPr>
        <p:spPr>
          <a:xfrm>
            <a:off x="1970965" y="4044013"/>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6" name="Google Shape;866;g2ff716edb6d_0_7"/>
          <p:cNvSpPr/>
          <p:nvPr/>
        </p:nvSpPr>
        <p:spPr>
          <a:xfrm>
            <a:off x="1970965" y="4300289"/>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7" name="Google Shape;867;g2ff716edb6d_0_7"/>
          <p:cNvSpPr/>
          <p:nvPr/>
        </p:nvSpPr>
        <p:spPr>
          <a:xfrm>
            <a:off x="1970965" y="4556565"/>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8" name="Google Shape;868;g2ff716edb6d_0_7"/>
          <p:cNvSpPr/>
          <p:nvPr/>
        </p:nvSpPr>
        <p:spPr>
          <a:xfrm>
            <a:off x="1970965" y="4812841"/>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9" name="Google Shape;869;g2ff716edb6d_0_7"/>
          <p:cNvSpPr/>
          <p:nvPr/>
        </p:nvSpPr>
        <p:spPr>
          <a:xfrm>
            <a:off x="2396484" y="3275185"/>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0" name="Google Shape;870;g2ff716edb6d_0_7"/>
          <p:cNvSpPr/>
          <p:nvPr/>
        </p:nvSpPr>
        <p:spPr>
          <a:xfrm>
            <a:off x="2396484" y="3531461"/>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1" name="Google Shape;871;g2ff716edb6d_0_7"/>
          <p:cNvSpPr/>
          <p:nvPr/>
        </p:nvSpPr>
        <p:spPr>
          <a:xfrm>
            <a:off x="2396484" y="3787737"/>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2" name="Google Shape;872;g2ff716edb6d_0_7"/>
          <p:cNvSpPr/>
          <p:nvPr/>
        </p:nvSpPr>
        <p:spPr>
          <a:xfrm>
            <a:off x="2396484" y="4044013"/>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3" name="Google Shape;873;g2ff716edb6d_0_7"/>
          <p:cNvSpPr/>
          <p:nvPr/>
        </p:nvSpPr>
        <p:spPr>
          <a:xfrm>
            <a:off x="2396484" y="4300289"/>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4" name="Google Shape;874;g2ff716edb6d_0_7"/>
          <p:cNvSpPr/>
          <p:nvPr/>
        </p:nvSpPr>
        <p:spPr>
          <a:xfrm>
            <a:off x="2396484" y="4556565"/>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5" name="Google Shape;875;g2ff716edb6d_0_7"/>
          <p:cNvSpPr/>
          <p:nvPr/>
        </p:nvSpPr>
        <p:spPr>
          <a:xfrm>
            <a:off x="2396484" y="4812841"/>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6" name="Google Shape;876;g2ff716edb6d_0_7"/>
          <p:cNvSpPr/>
          <p:nvPr/>
        </p:nvSpPr>
        <p:spPr>
          <a:xfrm>
            <a:off x="2822003" y="3275185"/>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7" name="Google Shape;877;g2ff716edb6d_0_7"/>
          <p:cNvSpPr/>
          <p:nvPr/>
        </p:nvSpPr>
        <p:spPr>
          <a:xfrm>
            <a:off x="2822003" y="3531461"/>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8" name="Google Shape;878;g2ff716edb6d_0_7"/>
          <p:cNvSpPr/>
          <p:nvPr/>
        </p:nvSpPr>
        <p:spPr>
          <a:xfrm>
            <a:off x="2822003" y="3787737"/>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9" name="Google Shape;879;g2ff716edb6d_0_7"/>
          <p:cNvSpPr/>
          <p:nvPr/>
        </p:nvSpPr>
        <p:spPr>
          <a:xfrm>
            <a:off x="2822003" y="4044013"/>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0" name="Google Shape;880;g2ff716edb6d_0_7"/>
          <p:cNvSpPr/>
          <p:nvPr/>
        </p:nvSpPr>
        <p:spPr>
          <a:xfrm>
            <a:off x="2822003" y="4300289"/>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1" name="Google Shape;881;g2ff716edb6d_0_7"/>
          <p:cNvSpPr/>
          <p:nvPr/>
        </p:nvSpPr>
        <p:spPr>
          <a:xfrm>
            <a:off x="2822003" y="4556565"/>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2" name="Google Shape;882;g2ff716edb6d_0_7"/>
          <p:cNvSpPr/>
          <p:nvPr/>
        </p:nvSpPr>
        <p:spPr>
          <a:xfrm>
            <a:off x="2822003" y="4812841"/>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3" name="Google Shape;883;g2ff716edb6d_0_7"/>
          <p:cNvSpPr/>
          <p:nvPr/>
        </p:nvSpPr>
        <p:spPr>
          <a:xfrm>
            <a:off x="3247522" y="3275185"/>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4" name="Google Shape;884;g2ff716edb6d_0_7"/>
          <p:cNvSpPr/>
          <p:nvPr/>
        </p:nvSpPr>
        <p:spPr>
          <a:xfrm>
            <a:off x="3247522" y="3531461"/>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5" name="Google Shape;885;g2ff716edb6d_0_7"/>
          <p:cNvSpPr/>
          <p:nvPr/>
        </p:nvSpPr>
        <p:spPr>
          <a:xfrm>
            <a:off x="3247522" y="3787737"/>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6" name="Google Shape;886;g2ff716edb6d_0_7"/>
          <p:cNvSpPr/>
          <p:nvPr/>
        </p:nvSpPr>
        <p:spPr>
          <a:xfrm>
            <a:off x="3247522" y="4044013"/>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7" name="Google Shape;887;g2ff716edb6d_0_7"/>
          <p:cNvSpPr/>
          <p:nvPr/>
        </p:nvSpPr>
        <p:spPr>
          <a:xfrm>
            <a:off x="3247522" y="4300289"/>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8" name="Google Shape;888;g2ff716edb6d_0_7"/>
          <p:cNvSpPr/>
          <p:nvPr/>
        </p:nvSpPr>
        <p:spPr>
          <a:xfrm>
            <a:off x="3247522" y="4556565"/>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9" name="Google Shape;889;g2ff716edb6d_0_7"/>
          <p:cNvSpPr/>
          <p:nvPr/>
        </p:nvSpPr>
        <p:spPr>
          <a:xfrm>
            <a:off x="3247522" y="4812841"/>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0" name="Google Shape;890;g2ff716edb6d_0_7"/>
          <p:cNvSpPr txBox="1"/>
          <p:nvPr/>
        </p:nvSpPr>
        <p:spPr>
          <a:xfrm>
            <a:off x="600310" y="319387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891" name="Google Shape;891;g2ff716edb6d_0_7"/>
          <p:cNvSpPr txBox="1"/>
          <p:nvPr/>
        </p:nvSpPr>
        <p:spPr>
          <a:xfrm>
            <a:off x="600310" y="3450149"/>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892" name="Google Shape;892;g2ff716edb6d_0_7"/>
          <p:cNvSpPr txBox="1"/>
          <p:nvPr/>
        </p:nvSpPr>
        <p:spPr>
          <a:xfrm>
            <a:off x="600310" y="3706425"/>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893" name="Google Shape;893;g2ff716edb6d_0_7"/>
          <p:cNvSpPr txBox="1"/>
          <p:nvPr/>
        </p:nvSpPr>
        <p:spPr>
          <a:xfrm>
            <a:off x="600310" y="395955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894" name="Google Shape;894;g2ff716edb6d_0_7"/>
          <p:cNvSpPr txBox="1"/>
          <p:nvPr/>
        </p:nvSpPr>
        <p:spPr>
          <a:xfrm>
            <a:off x="600310" y="421655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895" name="Google Shape;895;g2ff716edb6d_0_7"/>
          <p:cNvSpPr txBox="1"/>
          <p:nvPr/>
        </p:nvSpPr>
        <p:spPr>
          <a:xfrm>
            <a:off x="600310" y="446950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896" name="Google Shape;896;g2ff716edb6d_0_7"/>
          <p:cNvSpPr txBox="1"/>
          <p:nvPr/>
        </p:nvSpPr>
        <p:spPr>
          <a:xfrm>
            <a:off x="600310" y="4725779"/>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897" name="Google Shape;897;g2ff716edb6d_0_7"/>
          <p:cNvSpPr txBox="1"/>
          <p:nvPr/>
        </p:nvSpPr>
        <p:spPr>
          <a:xfrm>
            <a:off x="1845591"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898" name="Google Shape;898;g2ff716edb6d_0_7"/>
          <p:cNvSpPr txBox="1"/>
          <p:nvPr/>
        </p:nvSpPr>
        <p:spPr>
          <a:xfrm>
            <a:off x="2696629"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899" name="Google Shape;899;g2ff716edb6d_0_7"/>
          <p:cNvSpPr txBox="1"/>
          <p:nvPr/>
        </p:nvSpPr>
        <p:spPr>
          <a:xfrm>
            <a:off x="2271110"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900" name="Google Shape;900;g2ff716edb6d_0_7"/>
          <p:cNvSpPr txBox="1"/>
          <p:nvPr/>
        </p:nvSpPr>
        <p:spPr>
          <a:xfrm>
            <a:off x="3122148"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901" name="Google Shape;901;g2ff716edb6d_0_7"/>
          <p:cNvSpPr/>
          <p:nvPr/>
        </p:nvSpPr>
        <p:spPr>
          <a:xfrm>
            <a:off x="3792520" y="3275185"/>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2" name="Google Shape;902;g2ff716edb6d_0_7"/>
          <p:cNvSpPr/>
          <p:nvPr/>
        </p:nvSpPr>
        <p:spPr>
          <a:xfrm>
            <a:off x="3792520" y="3531461"/>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3" name="Google Shape;903;g2ff716edb6d_0_7"/>
          <p:cNvSpPr/>
          <p:nvPr/>
        </p:nvSpPr>
        <p:spPr>
          <a:xfrm>
            <a:off x="3792520" y="3787737"/>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4" name="Google Shape;904;g2ff716edb6d_0_7"/>
          <p:cNvSpPr/>
          <p:nvPr/>
        </p:nvSpPr>
        <p:spPr>
          <a:xfrm>
            <a:off x="3792520" y="4044013"/>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5" name="Google Shape;905;g2ff716edb6d_0_7"/>
          <p:cNvSpPr/>
          <p:nvPr/>
        </p:nvSpPr>
        <p:spPr>
          <a:xfrm>
            <a:off x="3792520" y="4300289"/>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6" name="Google Shape;906;g2ff716edb6d_0_7"/>
          <p:cNvSpPr/>
          <p:nvPr/>
        </p:nvSpPr>
        <p:spPr>
          <a:xfrm>
            <a:off x="3792520" y="4556565"/>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7" name="Google Shape;907;g2ff716edb6d_0_7"/>
          <p:cNvSpPr/>
          <p:nvPr/>
        </p:nvSpPr>
        <p:spPr>
          <a:xfrm>
            <a:off x="3792520" y="4812841"/>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8" name="Google Shape;908;g2ff716edb6d_0_7"/>
          <p:cNvSpPr txBox="1"/>
          <p:nvPr/>
        </p:nvSpPr>
        <p:spPr>
          <a:xfrm>
            <a:off x="3746453" y="2812053"/>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sp>
        <p:nvSpPr>
          <p:cNvPr id="909" name="Google Shape;909;g2ff716edb6d_0_7"/>
          <p:cNvSpPr/>
          <p:nvPr/>
        </p:nvSpPr>
        <p:spPr>
          <a:xfrm rot="-5400000">
            <a:off x="2214375" y="2318200"/>
            <a:ext cx="342900" cy="36234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0" name="Google Shape;910;g2ff716edb6d_0_7"/>
          <p:cNvSpPr/>
          <p:nvPr/>
        </p:nvSpPr>
        <p:spPr>
          <a:xfrm>
            <a:off x="7986466" y="3259913"/>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911" name="Google Shape;911;g2ff716edb6d_0_7"/>
          <p:cNvGrpSpPr/>
          <p:nvPr/>
        </p:nvGrpSpPr>
        <p:grpSpPr>
          <a:xfrm>
            <a:off x="8411985" y="3259913"/>
            <a:ext cx="620819" cy="195300"/>
            <a:chOff x="8411985" y="2802713"/>
            <a:chExt cx="620819" cy="195300"/>
          </a:xfrm>
        </p:grpSpPr>
        <p:sp>
          <p:nvSpPr>
            <p:cNvPr id="912" name="Google Shape;912;g2ff716edb6d_0_7"/>
            <p:cNvSpPr/>
            <p:nvPr/>
          </p:nvSpPr>
          <p:spPr>
            <a:xfrm>
              <a:off x="8411985" y="2802713"/>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3" name="Google Shape;913;g2ff716edb6d_0_7"/>
            <p:cNvSpPr/>
            <p:nvPr/>
          </p:nvSpPr>
          <p:spPr>
            <a:xfrm>
              <a:off x="8837504" y="2802713"/>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14" name="Google Shape;914;g2ff716edb6d_0_7"/>
          <p:cNvSpPr/>
          <p:nvPr/>
        </p:nvSpPr>
        <p:spPr>
          <a:xfrm>
            <a:off x="9263023" y="3259913"/>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5" name="Google Shape;915;g2ff716edb6d_0_7"/>
          <p:cNvSpPr txBox="1"/>
          <p:nvPr/>
        </p:nvSpPr>
        <p:spPr>
          <a:xfrm>
            <a:off x="6629310" y="317545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916" name="Google Shape;916;g2ff716edb6d_0_7"/>
          <p:cNvSpPr txBox="1"/>
          <p:nvPr/>
        </p:nvSpPr>
        <p:spPr>
          <a:xfrm>
            <a:off x="7872316"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917" name="Google Shape;917;g2ff716edb6d_0_7"/>
          <p:cNvSpPr txBox="1"/>
          <p:nvPr/>
        </p:nvSpPr>
        <p:spPr>
          <a:xfrm>
            <a:off x="8723354"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918" name="Google Shape;918;g2ff716edb6d_0_7"/>
          <p:cNvSpPr txBox="1"/>
          <p:nvPr/>
        </p:nvSpPr>
        <p:spPr>
          <a:xfrm>
            <a:off x="8297835"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919" name="Google Shape;919;g2ff716edb6d_0_7"/>
          <p:cNvSpPr txBox="1"/>
          <p:nvPr/>
        </p:nvSpPr>
        <p:spPr>
          <a:xfrm>
            <a:off x="9148873"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920" name="Google Shape;920;g2ff716edb6d_0_7"/>
          <p:cNvSpPr/>
          <p:nvPr/>
        </p:nvSpPr>
        <p:spPr>
          <a:xfrm rot="-5400000">
            <a:off x="7913400" y="3192725"/>
            <a:ext cx="342900" cy="3297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1" name="Google Shape;921;g2ff716edb6d_0_7"/>
          <p:cNvSpPr/>
          <p:nvPr/>
        </p:nvSpPr>
        <p:spPr>
          <a:xfrm rot="-5400000">
            <a:off x="7564400" y="5339200"/>
            <a:ext cx="357300" cy="1684500"/>
          </a:xfrm>
          <a:prstGeom prst="rect">
            <a:avLst/>
          </a:prstGeom>
          <a:noFill/>
          <a:ln cap="flat" cmpd="sng" w="1905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922" name="Google Shape;922;g2ff716edb6d_0_7"/>
          <p:cNvGrpSpPr/>
          <p:nvPr/>
        </p:nvGrpSpPr>
        <p:grpSpPr>
          <a:xfrm>
            <a:off x="7007137" y="6083790"/>
            <a:ext cx="1471827" cy="195300"/>
            <a:chOff x="421876" y="5345540"/>
            <a:chExt cx="1471827" cy="195300"/>
          </a:xfrm>
        </p:grpSpPr>
        <p:sp>
          <p:nvSpPr>
            <p:cNvPr id="923" name="Google Shape;923;g2ff716edb6d_0_7"/>
            <p:cNvSpPr/>
            <p:nvPr/>
          </p:nvSpPr>
          <p:spPr>
            <a:xfrm>
              <a:off x="421876" y="534554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4" name="Google Shape;924;g2ff716edb6d_0_7"/>
            <p:cNvSpPr/>
            <p:nvPr/>
          </p:nvSpPr>
          <p:spPr>
            <a:xfrm>
              <a:off x="847385" y="534554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5" name="Google Shape;925;g2ff716edb6d_0_7"/>
            <p:cNvSpPr/>
            <p:nvPr/>
          </p:nvSpPr>
          <p:spPr>
            <a:xfrm>
              <a:off x="1272894" y="5345540"/>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6" name="Google Shape;926;g2ff716edb6d_0_7"/>
            <p:cNvSpPr/>
            <p:nvPr/>
          </p:nvSpPr>
          <p:spPr>
            <a:xfrm>
              <a:off x="1698403" y="534554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27" name="Google Shape;927;g2ff716edb6d_0_7"/>
          <p:cNvSpPr/>
          <p:nvPr/>
        </p:nvSpPr>
        <p:spPr>
          <a:xfrm rot="-5400000">
            <a:off x="9599250" y="5342463"/>
            <a:ext cx="357300" cy="1684500"/>
          </a:xfrm>
          <a:prstGeom prst="rect">
            <a:avLst/>
          </a:prstGeom>
          <a:noFill/>
          <a:ln cap="flat" cmpd="sng" w="1905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928" name="Google Shape;928;g2ff716edb6d_0_7"/>
          <p:cNvGrpSpPr/>
          <p:nvPr/>
        </p:nvGrpSpPr>
        <p:grpSpPr>
          <a:xfrm>
            <a:off x="9041987" y="6087052"/>
            <a:ext cx="1471827" cy="195300"/>
            <a:chOff x="421876" y="5345540"/>
            <a:chExt cx="1471827" cy="195300"/>
          </a:xfrm>
        </p:grpSpPr>
        <p:sp>
          <p:nvSpPr>
            <p:cNvPr id="929" name="Google Shape;929;g2ff716edb6d_0_7"/>
            <p:cNvSpPr/>
            <p:nvPr/>
          </p:nvSpPr>
          <p:spPr>
            <a:xfrm>
              <a:off x="421876" y="534554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0" name="Google Shape;930;g2ff716edb6d_0_7"/>
            <p:cNvSpPr/>
            <p:nvPr/>
          </p:nvSpPr>
          <p:spPr>
            <a:xfrm>
              <a:off x="847385" y="534554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1" name="Google Shape;931;g2ff716edb6d_0_7"/>
            <p:cNvSpPr/>
            <p:nvPr/>
          </p:nvSpPr>
          <p:spPr>
            <a:xfrm>
              <a:off x="1272894" y="5345540"/>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2" name="Google Shape;932;g2ff716edb6d_0_7"/>
            <p:cNvSpPr/>
            <p:nvPr/>
          </p:nvSpPr>
          <p:spPr>
            <a:xfrm>
              <a:off x="1698403" y="534554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33" name="Google Shape;933;g2ff716edb6d_0_7"/>
          <p:cNvSpPr/>
          <p:nvPr/>
        </p:nvSpPr>
        <p:spPr>
          <a:xfrm>
            <a:off x="8943875" y="596841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4" name="Google Shape;934;g2ff716edb6d_0_7"/>
          <p:cNvSpPr txBox="1"/>
          <p:nvPr/>
        </p:nvSpPr>
        <p:spPr>
          <a:xfrm>
            <a:off x="5188575" y="3868425"/>
            <a:ext cx="6522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000">
                <a:solidFill>
                  <a:srgbClr val="1F497D"/>
                </a:solidFill>
                <a:latin typeface="Avenir"/>
                <a:ea typeface="Avenir"/>
                <a:cs typeface="Avenir"/>
                <a:sym typeface="Avenir"/>
              </a:rPr>
              <a:t>marginal contribution            for different feature sets s </a:t>
            </a:r>
            <a:endParaRPr/>
          </a:p>
        </p:txBody>
      </p:sp>
      <p:pic>
        <p:nvPicPr>
          <p:cNvPr descr="{&quot;mathml&quot;:&quot;&lt;math style=\&quot;font-family:stix;font-size:18px;\&quot; xmlns=\&quot;http://www.w3.org/1998/Math/MathML\&quot;&gt;&lt;mstyle mathsize=\&quot;18px\&quot;&gt;&lt;msub&gt;&lt;mi mathcolor=\&quot;#00007F\&quot;&gt;&amp;#x3D5;&lt;/mi&gt;&lt;mi mathcolor=\&quot;#00007F\&quot;&gt;s&lt;/mi&gt;&lt;/msub&gt;&lt;mfenced mathcolor=\&quot;#00007F\&quot;&gt;&lt;msub&gt;&lt;mi&gt;x&lt;/mi&gt;&lt;mn&gt;1&lt;/mn&gt;&lt;/msub&gt;&lt;/mfenced&gt;&lt;/mstyle&gt;&lt;/math&gt;&quot;,&quot;truncated&quot;:false}" id="935" name="Google Shape;935;g2ff716edb6d_0_7" title="ϕ subscript s open parentheses x subscript 1 close parentheses"/>
          <p:cNvPicPr preferRelativeResize="0"/>
          <p:nvPr/>
        </p:nvPicPr>
        <p:blipFill>
          <a:blip r:embed="rId3">
            <a:alphaModFix/>
          </a:blip>
          <a:stretch>
            <a:fillRect/>
          </a:stretch>
        </p:blipFill>
        <p:spPr>
          <a:xfrm>
            <a:off x="7857500" y="4012900"/>
            <a:ext cx="725424" cy="286512"/>
          </a:xfrm>
          <a:prstGeom prst="rect">
            <a:avLst/>
          </a:prstGeom>
          <a:noFill/>
          <a:ln>
            <a:noFill/>
          </a:ln>
        </p:spPr>
      </p:pic>
      <p:pic>
        <p:nvPicPr>
          <p:cNvPr descr="{&quot;mathml&quot;:&quot;&lt;math style=\&quot;font-family:stix;font-size:18px;\&quot; xmlns=\&quot;http://www.w3.org/1998/Math/MathML\&quot;&gt;&lt;mstyle mathsize=\&quot;18px\&quot;&gt;&lt;msub&gt;&lt;mi mathcolor=\&quot;#00007F\&quot;&gt;s&lt;/mi&gt;&lt;mrow mathcolor=\&quot;#00007F\&quot;&gt;&lt;mo&gt;+&lt;/mo&gt;&lt;msub&gt;&lt;mi&gt;x&lt;/mi&gt;&lt;mn&gt;1&lt;/mn&gt;&lt;/msub&gt;&lt;/mrow&gt;&lt;/msub&gt;&lt;/mstyle&gt;&lt;/math&gt;&quot;,&quot;truncated&quot;:false}" id="936" name="Google Shape;936;g2ff716edb6d_0_7" title="s subscript plus x subscript 1 end subscript"/>
          <p:cNvPicPr preferRelativeResize="0"/>
          <p:nvPr/>
        </p:nvPicPr>
        <p:blipFill>
          <a:blip r:embed="rId4">
            <a:alphaModFix/>
          </a:blip>
          <a:stretch>
            <a:fillRect/>
          </a:stretch>
        </p:blipFill>
        <p:spPr>
          <a:xfrm>
            <a:off x="7511050" y="5663600"/>
            <a:ext cx="442976" cy="274320"/>
          </a:xfrm>
          <a:prstGeom prst="rect">
            <a:avLst/>
          </a:prstGeom>
          <a:noFill/>
          <a:ln>
            <a:noFill/>
          </a:ln>
        </p:spPr>
      </p:pic>
      <p:pic>
        <p:nvPicPr>
          <p:cNvPr descr="{&quot;mathml&quot;:&quot;&lt;math style=\&quot;font-family:stix;font-size:18px;\&quot; xmlns=\&quot;http://www.w3.org/1998/Math/MathML\&quot;&gt;&lt;mstyle mathsize=\&quot;18px\&quot;&gt;&lt;msub&gt;&lt;mi mathcolor=\&quot;#00007F\&quot;&gt;s&lt;/mi&gt;&lt;mrow mathcolor=\&quot;#00007F\&quot;&gt;&lt;mo&gt;-&lt;/mo&gt;&lt;msub&gt;&lt;mi&gt;x&lt;/mi&gt;&lt;mn&gt;1&lt;/mn&gt;&lt;/msub&gt;&lt;/mrow&gt;&lt;/msub&gt;&lt;/mstyle&gt;&lt;/math&gt;&quot;,&quot;truncated&quot;:false}" id="937" name="Google Shape;937;g2ff716edb6d_0_7" title="s subscript negative x subscript 1 end subscript"/>
          <p:cNvPicPr preferRelativeResize="0"/>
          <p:nvPr/>
        </p:nvPicPr>
        <p:blipFill>
          <a:blip r:embed="rId5">
            <a:alphaModFix/>
          </a:blip>
          <a:stretch>
            <a:fillRect/>
          </a:stretch>
        </p:blipFill>
        <p:spPr>
          <a:xfrm>
            <a:off x="9540025" y="5675975"/>
            <a:ext cx="442976" cy="274320"/>
          </a:xfrm>
          <a:prstGeom prst="rect">
            <a:avLst/>
          </a:prstGeom>
          <a:noFill/>
          <a:ln>
            <a:noFill/>
          </a:ln>
        </p:spPr>
      </p:pic>
      <p:sp>
        <p:nvSpPr>
          <p:cNvPr id="938" name="Google Shape;938;g2ff716edb6d_0_7"/>
          <p:cNvSpPr/>
          <p:nvPr/>
        </p:nvSpPr>
        <p:spPr>
          <a:xfrm>
            <a:off x="7810399" y="4528549"/>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9" name="Google Shape;939;g2ff716edb6d_0_7"/>
          <p:cNvSpPr/>
          <p:nvPr/>
        </p:nvSpPr>
        <p:spPr>
          <a:xfrm>
            <a:off x="9739224" y="4528549"/>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40" name="Google Shape;940;g2ff716edb6d_0_7"/>
          <p:cNvSpPr/>
          <p:nvPr/>
        </p:nvSpPr>
        <p:spPr>
          <a:xfrm>
            <a:off x="9641113" y="4409899"/>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quot;mathml&quot;:&quot;&lt;math style=\&quot;font-family:stix;font-size:18px;\&quot; xmlns=\&quot;http://www.w3.org/1998/Math/MathML\&quot;&gt;&lt;mstyle mathsize=\&quot;18px\&quot;&gt;&lt;msub&gt;&lt;mi mathcolor=\&quot;#00007F\&quot;&gt;&amp;#x3D5;&lt;/mi&gt;&lt;mi mathcolor=\&quot;#00007F\&quot;&gt;s&lt;/mi&gt;&lt;/msub&gt;&lt;mfenced mathcolor=\&quot;#00007F\&quot;&gt;&lt;msub&gt;&lt;mi&gt;x&lt;/mi&gt;&lt;mn&gt;1&lt;/mn&gt;&lt;/msub&gt;&lt;/mfenced&gt;&lt;mo mathcolor=\&quot;#00007F\&quot;&gt;&amp;#xA0;&lt;/mo&gt;&lt;mo mathcolor=\&quot;#00007F\&quot;&gt;=&lt;/mo&gt;&lt;/mstyle&gt;&lt;/math&gt;&quot;,&quot;truncated&quot;:false}" id="941" name="Google Shape;941;g2ff716edb6d_0_7" title="ϕ subscript s open parentheses x subscript 1 close parentheses space equals"/>
          <p:cNvPicPr preferRelativeResize="0"/>
          <p:nvPr/>
        </p:nvPicPr>
        <p:blipFill>
          <a:blip r:embed="rId6">
            <a:alphaModFix/>
          </a:blip>
          <a:stretch>
            <a:fillRect/>
          </a:stretch>
        </p:blipFill>
        <p:spPr>
          <a:xfrm>
            <a:off x="5817438" y="4781988"/>
            <a:ext cx="987552" cy="286512"/>
          </a:xfrm>
          <a:prstGeom prst="rect">
            <a:avLst/>
          </a:prstGeom>
          <a:noFill/>
          <a:ln>
            <a:noFill/>
          </a:ln>
        </p:spPr>
      </p:pic>
      <p:pic>
        <p:nvPicPr>
          <p:cNvPr descr="{&quot;mathml&quot;:&quot;&lt;math style=\&quot;font-family:stix;font-size:18px;\&quot; xmlns=\&quot;http://www.w3.org/1998/Math/MathML\&quot;&gt;&lt;mstyle mathsize=\&quot;18px\&quot;&gt;&lt;mi mathcolor=\&quot;#00007F\&quot;&gt;f&lt;/mi&gt;&lt;mfenced mathcolor=\&quot;#00007F\&quot;&gt;&lt;msub&gt;&lt;mi&gt;s&lt;/mi&gt;&lt;mrow&gt;&lt;mo&gt;+&lt;/mo&gt;&lt;msub&gt;&lt;mi&gt;x&lt;/mi&gt;&lt;mn&gt;1&lt;/mn&gt;&lt;/msub&gt;&lt;/mrow&gt;&lt;/msub&gt;&lt;/mfenced&gt;&lt;/mstyle&gt;&lt;/math&gt;&quot;,&quot;truncated&quot;:false}" id="942" name="Google Shape;942;g2ff716edb6d_0_7" title="f open parentheses s subscript plus x subscript 1 end subscript close parentheses"/>
          <p:cNvPicPr preferRelativeResize="0"/>
          <p:nvPr/>
        </p:nvPicPr>
        <p:blipFill>
          <a:blip r:embed="rId7">
            <a:alphaModFix/>
          </a:blip>
          <a:stretch>
            <a:fillRect/>
          </a:stretch>
        </p:blipFill>
        <p:spPr>
          <a:xfrm>
            <a:off x="7378713" y="4738975"/>
            <a:ext cx="906272" cy="398272"/>
          </a:xfrm>
          <a:prstGeom prst="rect">
            <a:avLst/>
          </a:prstGeom>
          <a:noFill/>
          <a:ln>
            <a:noFill/>
          </a:ln>
        </p:spPr>
      </p:pic>
      <p:pic>
        <p:nvPicPr>
          <p:cNvPr descr="{&quot;mathml&quot;:&quot;&lt;math style=\&quot;font-family:stix;font-size:18px;\&quot; xmlns=\&quot;http://www.w3.org/1998/Math/MathML\&quot;&gt;&lt;mstyle mathsize=\&quot;18px\&quot;&gt;&lt;mo mathcolor=\&quot;#00007F\&quot;&gt;-&lt;/mo&gt;&lt;/mstyle&gt;&lt;/math&gt;&quot;,&quot;truncated&quot;:false}" id="943" name="Google Shape;943;g2ff716edb6d_0_7" title="minus"/>
          <p:cNvPicPr preferRelativeResize="0"/>
          <p:nvPr/>
        </p:nvPicPr>
        <p:blipFill>
          <a:blip r:embed="rId8">
            <a:alphaModFix/>
          </a:blip>
          <a:stretch>
            <a:fillRect/>
          </a:stretch>
        </p:blipFill>
        <p:spPr>
          <a:xfrm>
            <a:off x="8634600" y="4895700"/>
            <a:ext cx="203200" cy="67056"/>
          </a:xfrm>
          <a:prstGeom prst="rect">
            <a:avLst/>
          </a:prstGeom>
          <a:noFill/>
          <a:ln>
            <a:noFill/>
          </a:ln>
        </p:spPr>
      </p:pic>
      <p:pic>
        <p:nvPicPr>
          <p:cNvPr descr="{&quot;mathml&quot;:&quot;&lt;math style=\&quot;font-family:stix;font-size:18px;\&quot; xmlns=\&quot;http://www.w3.org/1998/Math/MathML\&quot;&gt;&lt;mstyle mathsize=\&quot;18px\&quot;&gt;&lt;mi mathcolor=\&quot;#00007F\&quot;&gt;f&lt;/mi&gt;&lt;mfenced mathcolor=\&quot;#00007F\&quot;&gt;&lt;msub&gt;&lt;mi&gt;s&lt;/mi&gt;&lt;mrow&gt;&lt;mo&gt;-&lt;/mo&gt;&lt;msub&gt;&lt;mi&gt;x&lt;/mi&gt;&lt;mn&gt;1&lt;/mn&gt;&lt;/msub&gt;&lt;/mrow&gt;&lt;/msub&gt;&lt;/mfenced&gt;&lt;/mstyle&gt;&lt;/math&gt;&quot;,&quot;truncated&quot;:false}" id="944" name="Google Shape;944;g2ff716edb6d_0_7" title="f open parentheses s subscript negative x subscript 1 end subscript close parentheses"/>
          <p:cNvPicPr preferRelativeResize="0"/>
          <p:nvPr/>
        </p:nvPicPr>
        <p:blipFill>
          <a:blip r:embed="rId9">
            <a:alphaModFix/>
          </a:blip>
          <a:stretch>
            <a:fillRect/>
          </a:stretch>
        </p:blipFill>
        <p:spPr>
          <a:xfrm>
            <a:off x="9268025" y="4726102"/>
            <a:ext cx="906272" cy="398272"/>
          </a:xfrm>
          <a:prstGeom prst="rect">
            <a:avLst/>
          </a:prstGeom>
          <a:noFill/>
          <a:ln>
            <a:noFill/>
          </a:ln>
        </p:spPr>
      </p:pic>
      <p:sp>
        <p:nvSpPr>
          <p:cNvPr id="945" name="Google Shape;945;g2ff716edb6d_0_7"/>
          <p:cNvSpPr txBox="1"/>
          <p:nvPr>
            <p:ph idx="1" type="body"/>
          </p:nvPr>
        </p:nvSpPr>
        <p:spPr>
          <a:xfrm>
            <a:off x="838200" y="2017645"/>
            <a:ext cx="10515600" cy="12558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de-DE">
                <a:solidFill>
                  <a:schemeClr val="dk1"/>
                </a:solidFill>
                <a:latin typeface="Avenir"/>
                <a:ea typeface="Avenir"/>
                <a:cs typeface="Avenir"/>
                <a:sym typeface="Avenir"/>
              </a:rPr>
              <a:t>Idea: </a:t>
            </a:r>
            <a:r>
              <a:rPr lang="de-DE">
                <a:solidFill>
                  <a:schemeClr val="dk1"/>
                </a:solidFill>
                <a:latin typeface="Avenir"/>
                <a:ea typeface="Avenir"/>
                <a:cs typeface="Avenir"/>
                <a:sym typeface="Avenir"/>
              </a:rPr>
              <a:t>give local explanation for single instances by computing the contribution of each feature to the prediction</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a:solidFill>
                <a:schemeClr val="dk1"/>
              </a:solidFill>
              <a:latin typeface="Avenir"/>
              <a:ea typeface="Avenir"/>
              <a:cs typeface="Avenir"/>
              <a:sym typeface="Avenir"/>
            </a:endParaRPr>
          </a:p>
        </p:txBody>
      </p:sp>
      <p:sp>
        <p:nvSpPr>
          <p:cNvPr id="946" name="Google Shape;946;g2ff716edb6d_0_7"/>
          <p:cNvSpPr/>
          <p:nvPr/>
        </p:nvSpPr>
        <p:spPr>
          <a:xfrm>
            <a:off x="9365425"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47" name="Google Shape;947;g2ff716edb6d_0_7"/>
          <p:cNvSpPr/>
          <p:nvPr/>
        </p:nvSpPr>
        <p:spPr>
          <a:xfrm>
            <a:off x="7360400"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48" name="Google Shape;948;g2ff716edb6d_0_7"/>
          <p:cNvSpPr/>
          <p:nvPr/>
        </p:nvSpPr>
        <p:spPr>
          <a:xfrm>
            <a:off x="9786975" y="5968437"/>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49" name="Google Shape;949;g2ff716edb6d_0_7"/>
          <p:cNvSpPr/>
          <p:nvPr/>
        </p:nvSpPr>
        <p:spPr>
          <a:xfrm>
            <a:off x="7795975"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50" name="Google Shape;950;g2ff716edb6d_0_7"/>
          <p:cNvSpPr/>
          <p:nvPr/>
        </p:nvSpPr>
        <p:spPr>
          <a:xfrm>
            <a:off x="8201188"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51" name="Google Shape;951;g2ff716edb6d_0_7"/>
          <p:cNvSpPr/>
          <p:nvPr/>
        </p:nvSpPr>
        <p:spPr>
          <a:xfrm>
            <a:off x="10208525"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4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g2ff36fa939d_0_1113"/>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957" name="Google Shape;957;g2ff36fa939d_0_1113"/>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solidFill>
                  <a:schemeClr val="accent3"/>
                </a:solidFill>
                <a:latin typeface="Play"/>
                <a:ea typeface="Play"/>
                <a:cs typeface="Play"/>
                <a:sym typeface="Play"/>
              </a:rPr>
              <a:t>SHAP (SHapley Additive exPlanations)</a:t>
            </a:r>
            <a:endParaRPr>
              <a:latin typeface="Play"/>
              <a:ea typeface="Play"/>
              <a:cs typeface="Play"/>
              <a:sym typeface="Play"/>
            </a:endParaRPr>
          </a:p>
        </p:txBody>
      </p:sp>
      <p:sp>
        <p:nvSpPr>
          <p:cNvPr id="958" name="Google Shape;958;g2ff36fa939d_0_1113"/>
          <p:cNvSpPr/>
          <p:nvPr/>
        </p:nvSpPr>
        <p:spPr>
          <a:xfrm>
            <a:off x="1845600" y="3193865"/>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59" name="Google Shape;959;g2ff36fa939d_0_1113"/>
          <p:cNvSpPr/>
          <p:nvPr/>
        </p:nvSpPr>
        <p:spPr>
          <a:xfrm>
            <a:off x="1970965" y="3275185"/>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960" name="Google Shape;960;g2ff36fa939d_0_1113"/>
          <p:cNvSpPr/>
          <p:nvPr/>
        </p:nvSpPr>
        <p:spPr>
          <a:xfrm>
            <a:off x="1970965" y="3531461"/>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1" name="Google Shape;961;g2ff36fa939d_0_1113"/>
          <p:cNvSpPr/>
          <p:nvPr/>
        </p:nvSpPr>
        <p:spPr>
          <a:xfrm>
            <a:off x="1970965" y="3787737"/>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2" name="Google Shape;962;g2ff36fa939d_0_1113"/>
          <p:cNvSpPr/>
          <p:nvPr/>
        </p:nvSpPr>
        <p:spPr>
          <a:xfrm>
            <a:off x="1970965" y="4044013"/>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3" name="Google Shape;963;g2ff36fa939d_0_1113"/>
          <p:cNvSpPr/>
          <p:nvPr/>
        </p:nvSpPr>
        <p:spPr>
          <a:xfrm>
            <a:off x="1970965" y="4300289"/>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4" name="Google Shape;964;g2ff36fa939d_0_1113"/>
          <p:cNvSpPr/>
          <p:nvPr/>
        </p:nvSpPr>
        <p:spPr>
          <a:xfrm>
            <a:off x="1970965" y="4556565"/>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5" name="Google Shape;965;g2ff36fa939d_0_1113"/>
          <p:cNvSpPr/>
          <p:nvPr/>
        </p:nvSpPr>
        <p:spPr>
          <a:xfrm>
            <a:off x="1970965" y="4812841"/>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6" name="Google Shape;966;g2ff36fa939d_0_1113"/>
          <p:cNvSpPr/>
          <p:nvPr/>
        </p:nvSpPr>
        <p:spPr>
          <a:xfrm>
            <a:off x="2396484" y="3275185"/>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7" name="Google Shape;967;g2ff36fa939d_0_1113"/>
          <p:cNvSpPr/>
          <p:nvPr/>
        </p:nvSpPr>
        <p:spPr>
          <a:xfrm>
            <a:off x="2396484" y="3531461"/>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8" name="Google Shape;968;g2ff36fa939d_0_1113"/>
          <p:cNvSpPr/>
          <p:nvPr/>
        </p:nvSpPr>
        <p:spPr>
          <a:xfrm>
            <a:off x="2396484" y="3787737"/>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9" name="Google Shape;969;g2ff36fa939d_0_1113"/>
          <p:cNvSpPr/>
          <p:nvPr/>
        </p:nvSpPr>
        <p:spPr>
          <a:xfrm>
            <a:off x="2396484" y="4044013"/>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0" name="Google Shape;970;g2ff36fa939d_0_1113"/>
          <p:cNvSpPr/>
          <p:nvPr/>
        </p:nvSpPr>
        <p:spPr>
          <a:xfrm>
            <a:off x="2396484" y="4300289"/>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1" name="Google Shape;971;g2ff36fa939d_0_1113"/>
          <p:cNvSpPr/>
          <p:nvPr/>
        </p:nvSpPr>
        <p:spPr>
          <a:xfrm>
            <a:off x="2396484" y="4556565"/>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2" name="Google Shape;972;g2ff36fa939d_0_1113"/>
          <p:cNvSpPr/>
          <p:nvPr/>
        </p:nvSpPr>
        <p:spPr>
          <a:xfrm>
            <a:off x="2396484" y="4812841"/>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3" name="Google Shape;973;g2ff36fa939d_0_1113"/>
          <p:cNvSpPr/>
          <p:nvPr/>
        </p:nvSpPr>
        <p:spPr>
          <a:xfrm>
            <a:off x="2822003" y="3275185"/>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4" name="Google Shape;974;g2ff36fa939d_0_1113"/>
          <p:cNvSpPr/>
          <p:nvPr/>
        </p:nvSpPr>
        <p:spPr>
          <a:xfrm>
            <a:off x="2822003" y="3531461"/>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5" name="Google Shape;975;g2ff36fa939d_0_1113"/>
          <p:cNvSpPr/>
          <p:nvPr/>
        </p:nvSpPr>
        <p:spPr>
          <a:xfrm>
            <a:off x="2822003" y="3787737"/>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6" name="Google Shape;976;g2ff36fa939d_0_1113"/>
          <p:cNvSpPr/>
          <p:nvPr/>
        </p:nvSpPr>
        <p:spPr>
          <a:xfrm>
            <a:off x="2822003" y="4044013"/>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7" name="Google Shape;977;g2ff36fa939d_0_1113"/>
          <p:cNvSpPr/>
          <p:nvPr/>
        </p:nvSpPr>
        <p:spPr>
          <a:xfrm>
            <a:off x="2822003" y="4300289"/>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8" name="Google Shape;978;g2ff36fa939d_0_1113"/>
          <p:cNvSpPr/>
          <p:nvPr/>
        </p:nvSpPr>
        <p:spPr>
          <a:xfrm>
            <a:off x="2822003" y="4556565"/>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79" name="Google Shape;979;g2ff36fa939d_0_1113"/>
          <p:cNvSpPr/>
          <p:nvPr/>
        </p:nvSpPr>
        <p:spPr>
          <a:xfrm>
            <a:off x="2822003" y="4812841"/>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0" name="Google Shape;980;g2ff36fa939d_0_1113"/>
          <p:cNvSpPr/>
          <p:nvPr/>
        </p:nvSpPr>
        <p:spPr>
          <a:xfrm>
            <a:off x="3247522" y="3275185"/>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1" name="Google Shape;981;g2ff36fa939d_0_1113"/>
          <p:cNvSpPr/>
          <p:nvPr/>
        </p:nvSpPr>
        <p:spPr>
          <a:xfrm>
            <a:off x="3247522" y="3531461"/>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2" name="Google Shape;982;g2ff36fa939d_0_1113"/>
          <p:cNvSpPr/>
          <p:nvPr/>
        </p:nvSpPr>
        <p:spPr>
          <a:xfrm>
            <a:off x="3247522" y="3787737"/>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3" name="Google Shape;983;g2ff36fa939d_0_1113"/>
          <p:cNvSpPr/>
          <p:nvPr/>
        </p:nvSpPr>
        <p:spPr>
          <a:xfrm>
            <a:off x="3247522" y="4044013"/>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4" name="Google Shape;984;g2ff36fa939d_0_1113"/>
          <p:cNvSpPr/>
          <p:nvPr/>
        </p:nvSpPr>
        <p:spPr>
          <a:xfrm>
            <a:off x="3247522" y="4300289"/>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5" name="Google Shape;985;g2ff36fa939d_0_1113"/>
          <p:cNvSpPr/>
          <p:nvPr/>
        </p:nvSpPr>
        <p:spPr>
          <a:xfrm>
            <a:off x="3247522" y="4556565"/>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6" name="Google Shape;986;g2ff36fa939d_0_1113"/>
          <p:cNvSpPr/>
          <p:nvPr/>
        </p:nvSpPr>
        <p:spPr>
          <a:xfrm>
            <a:off x="3247522" y="4812841"/>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87" name="Google Shape;987;g2ff36fa939d_0_1113"/>
          <p:cNvSpPr txBox="1"/>
          <p:nvPr/>
        </p:nvSpPr>
        <p:spPr>
          <a:xfrm>
            <a:off x="600310" y="319387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988" name="Google Shape;988;g2ff36fa939d_0_1113"/>
          <p:cNvSpPr txBox="1"/>
          <p:nvPr/>
        </p:nvSpPr>
        <p:spPr>
          <a:xfrm>
            <a:off x="600310" y="3450149"/>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989" name="Google Shape;989;g2ff36fa939d_0_1113"/>
          <p:cNvSpPr txBox="1"/>
          <p:nvPr/>
        </p:nvSpPr>
        <p:spPr>
          <a:xfrm>
            <a:off x="600310" y="3706425"/>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990" name="Google Shape;990;g2ff36fa939d_0_1113"/>
          <p:cNvSpPr txBox="1"/>
          <p:nvPr/>
        </p:nvSpPr>
        <p:spPr>
          <a:xfrm>
            <a:off x="600310" y="395955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991" name="Google Shape;991;g2ff36fa939d_0_1113"/>
          <p:cNvSpPr txBox="1"/>
          <p:nvPr/>
        </p:nvSpPr>
        <p:spPr>
          <a:xfrm>
            <a:off x="600310" y="421655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992" name="Google Shape;992;g2ff36fa939d_0_1113"/>
          <p:cNvSpPr txBox="1"/>
          <p:nvPr/>
        </p:nvSpPr>
        <p:spPr>
          <a:xfrm>
            <a:off x="600310" y="446950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993" name="Google Shape;993;g2ff36fa939d_0_1113"/>
          <p:cNvSpPr txBox="1"/>
          <p:nvPr/>
        </p:nvSpPr>
        <p:spPr>
          <a:xfrm>
            <a:off x="600310" y="4725779"/>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994" name="Google Shape;994;g2ff36fa939d_0_1113"/>
          <p:cNvSpPr txBox="1"/>
          <p:nvPr/>
        </p:nvSpPr>
        <p:spPr>
          <a:xfrm>
            <a:off x="1845591"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995" name="Google Shape;995;g2ff36fa939d_0_1113"/>
          <p:cNvSpPr txBox="1"/>
          <p:nvPr/>
        </p:nvSpPr>
        <p:spPr>
          <a:xfrm>
            <a:off x="2696629"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996" name="Google Shape;996;g2ff36fa939d_0_1113"/>
          <p:cNvSpPr txBox="1"/>
          <p:nvPr/>
        </p:nvSpPr>
        <p:spPr>
          <a:xfrm>
            <a:off x="2271110"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997" name="Google Shape;997;g2ff36fa939d_0_1113"/>
          <p:cNvSpPr txBox="1"/>
          <p:nvPr/>
        </p:nvSpPr>
        <p:spPr>
          <a:xfrm>
            <a:off x="3122148"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998" name="Google Shape;998;g2ff36fa939d_0_1113"/>
          <p:cNvSpPr/>
          <p:nvPr/>
        </p:nvSpPr>
        <p:spPr>
          <a:xfrm>
            <a:off x="3792520" y="3275185"/>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99" name="Google Shape;999;g2ff36fa939d_0_1113"/>
          <p:cNvSpPr/>
          <p:nvPr/>
        </p:nvSpPr>
        <p:spPr>
          <a:xfrm>
            <a:off x="3792520" y="3531461"/>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0" name="Google Shape;1000;g2ff36fa939d_0_1113"/>
          <p:cNvSpPr/>
          <p:nvPr/>
        </p:nvSpPr>
        <p:spPr>
          <a:xfrm>
            <a:off x="3792520" y="3787737"/>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1" name="Google Shape;1001;g2ff36fa939d_0_1113"/>
          <p:cNvSpPr/>
          <p:nvPr/>
        </p:nvSpPr>
        <p:spPr>
          <a:xfrm>
            <a:off x="3792520" y="4044013"/>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2" name="Google Shape;1002;g2ff36fa939d_0_1113"/>
          <p:cNvSpPr/>
          <p:nvPr/>
        </p:nvSpPr>
        <p:spPr>
          <a:xfrm>
            <a:off x="3792520" y="4300289"/>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3" name="Google Shape;1003;g2ff36fa939d_0_1113"/>
          <p:cNvSpPr/>
          <p:nvPr/>
        </p:nvSpPr>
        <p:spPr>
          <a:xfrm>
            <a:off x="3792520" y="4556565"/>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4" name="Google Shape;1004;g2ff36fa939d_0_1113"/>
          <p:cNvSpPr/>
          <p:nvPr/>
        </p:nvSpPr>
        <p:spPr>
          <a:xfrm>
            <a:off x="3792520" y="4812841"/>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5" name="Google Shape;1005;g2ff36fa939d_0_1113"/>
          <p:cNvSpPr txBox="1"/>
          <p:nvPr/>
        </p:nvSpPr>
        <p:spPr>
          <a:xfrm>
            <a:off x="3746453" y="2812053"/>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sp>
        <p:nvSpPr>
          <p:cNvPr id="1006" name="Google Shape;1006;g2ff36fa939d_0_1113"/>
          <p:cNvSpPr/>
          <p:nvPr/>
        </p:nvSpPr>
        <p:spPr>
          <a:xfrm rot="-5400000">
            <a:off x="2214375" y="2318200"/>
            <a:ext cx="342900" cy="36234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07" name="Google Shape;1007;g2ff36fa939d_0_1113"/>
          <p:cNvSpPr/>
          <p:nvPr/>
        </p:nvSpPr>
        <p:spPr>
          <a:xfrm>
            <a:off x="7986466" y="3259913"/>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008" name="Google Shape;1008;g2ff36fa939d_0_1113"/>
          <p:cNvGrpSpPr/>
          <p:nvPr/>
        </p:nvGrpSpPr>
        <p:grpSpPr>
          <a:xfrm>
            <a:off x="8411985" y="3259913"/>
            <a:ext cx="620819" cy="195300"/>
            <a:chOff x="8411985" y="2802713"/>
            <a:chExt cx="620819" cy="195300"/>
          </a:xfrm>
        </p:grpSpPr>
        <p:sp>
          <p:nvSpPr>
            <p:cNvPr id="1009" name="Google Shape;1009;g2ff36fa939d_0_1113"/>
            <p:cNvSpPr/>
            <p:nvPr/>
          </p:nvSpPr>
          <p:spPr>
            <a:xfrm>
              <a:off x="8411985" y="2802713"/>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10" name="Google Shape;1010;g2ff36fa939d_0_1113"/>
            <p:cNvSpPr/>
            <p:nvPr/>
          </p:nvSpPr>
          <p:spPr>
            <a:xfrm>
              <a:off x="8837504" y="2802713"/>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011" name="Google Shape;1011;g2ff36fa939d_0_1113"/>
          <p:cNvSpPr/>
          <p:nvPr/>
        </p:nvSpPr>
        <p:spPr>
          <a:xfrm>
            <a:off x="9263023" y="3259913"/>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12" name="Google Shape;1012;g2ff36fa939d_0_1113"/>
          <p:cNvSpPr txBox="1"/>
          <p:nvPr/>
        </p:nvSpPr>
        <p:spPr>
          <a:xfrm>
            <a:off x="6629310" y="317545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1013" name="Google Shape;1013;g2ff36fa939d_0_1113"/>
          <p:cNvSpPr txBox="1"/>
          <p:nvPr/>
        </p:nvSpPr>
        <p:spPr>
          <a:xfrm>
            <a:off x="7872316"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1014" name="Google Shape;1014;g2ff36fa939d_0_1113"/>
          <p:cNvSpPr txBox="1"/>
          <p:nvPr/>
        </p:nvSpPr>
        <p:spPr>
          <a:xfrm>
            <a:off x="8723354"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1015" name="Google Shape;1015;g2ff36fa939d_0_1113"/>
          <p:cNvSpPr txBox="1"/>
          <p:nvPr/>
        </p:nvSpPr>
        <p:spPr>
          <a:xfrm>
            <a:off x="8297835"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1016" name="Google Shape;1016;g2ff36fa939d_0_1113"/>
          <p:cNvSpPr txBox="1"/>
          <p:nvPr/>
        </p:nvSpPr>
        <p:spPr>
          <a:xfrm>
            <a:off x="9148873"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1017" name="Google Shape;1017;g2ff36fa939d_0_1113"/>
          <p:cNvSpPr/>
          <p:nvPr/>
        </p:nvSpPr>
        <p:spPr>
          <a:xfrm rot="-5400000">
            <a:off x="7913400" y="3192725"/>
            <a:ext cx="342900" cy="3297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18" name="Google Shape;1018;g2ff36fa939d_0_1113"/>
          <p:cNvSpPr/>
          <p:nvPr/>
        </p:nvSpPr>
        <p:spPr>
          <a:xfrm rot="-5400000">
            <a:off x="7564400" y="5339200"/>
            <a:ext cx="357300" cy="1684500"/>
          </a:xfrm>
          <a:prstGeom prst="rect">
            <a:avLst/>
          </a:prstGeom>
          <a:noFill/>
          <a:ln cap="flat" cmpd="sng" w="1905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019" name="Google Shape;1019;g2ff36fa939d_0_1113"/>
          <p:cNvGrpSpPr/>
          <p:nvPr/>
        </p:nvGrpSpPr>
        <p:grpSpPr>
          <a:xfrm>
            <a:off x="7007137" y="6083790"/>
            <a:ext cx="1471827" cy="195300"/>
            <a:chOff x="421876" y="5345540"/>
            <a:chExt cx="1471827" cy="195300"/>
          </a:xfrm>
        </p:grpSpPr>
        <p:sp>
          <p:nvSpPr>
            <p:cNvPr id="1020" name="Google Shape;1020;g2ff36fa939d_0_1113"/>
            <p:cNvSpPr/>
            <p:nvPr/>
          </p:nvSpPr>
          <p:spPr>
            <a:xfrm>
              <a:off x="421876" y="534554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21" name="Google Shape;1021;g2ff36fa939d_0_1113"/>
            <p:cNvSpPr/>
            <p:nvPr/>
          </p:nvSpPr>
          <p:spPr>
            <a:xfrm>
              <a:off x="847385" y="534554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22" name="Google Shape;1022;g2ff36fa939d_0_1113"/>
            <p:cNvSpPr/>
            <p:nvPr/>
          </p:nvSpPr>
          <p:spPr>
            <a:xfrm>
              <a:off x="1272894" y="5345540"/>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23" name="Google Shape;1023;g2ff36fa939d_0_1113"/>
            <p:cNvSpPr/>
            <p:nvPr/>
          </p:nvSpPr>
          <p:spPr>
            <a:xfrm>
              <a:off x="1698403" y="534554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024" name="Google Shape;1024;g2ff36fa939d_0_1113"/>
          <p:cNvSpPr/>
          <p:nvPr/>
        </p:nvSpPr>
        <p:spPr>
          <a:xfrm rot="-5400000">
            <a:off x="9599250" y="5342463"/>
            <a:ext cx="357300" cy="1684500"/>
          </a:xfrm>
          <a:prstGeom prst="rect">
            <a:avLst/>
          </a:prstGeom>
          <a:noFill/>
          <a:ln cap="flat" cmpd="sng" w="1905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025" name="Google Shape;1025;g2ff36fa939d_0_1113"/>
          <p:cNvGrpSpPr/>
          <p:nvPr/>
        </p:nvGrpSpPr>
        <p:grpSpPr>
          <a:xfrm>
            <a:off x="9041987" y="6087052"/>
            <a:ext cx="1471827" cy="195300"/>
            <a:chOff x="421876" y="5345540"/>
            <a:chExt cx="1471827" cy="195300"/>
          </a:xfrm>
        </p:grpSpPr>
        <p:sp>
          <p:nvSpPr>
            <p:cNvPr id="1026" name="Google Shape;1026;g2ff36fa939d_0_1113"/>
            <p:cNvSpPr/>
            <p:nvPr/>
          </p:nvSpPr>
          <p:spPr>
            <a:xfrm>
              <a:off x="421876" y="5345540"/>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27" name="Google Shape;1027;g2ff36fa939d_0_1113"/>
            <p:cNvSpPr/>
            <p:nvPr/>
          </p:nvSpPr>
          <p:spPr>
            <a:xfrm>
              <a:off x="847385" y="5345540"/>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28" name="Google Shape;1028;g2ff36fa939d_0_1113"/>
            <p:cNvSpPr/>
            <p:nvPr/>
          </p:nvSpPr>
          <p:spPr>
            <a:xfrm>
              <a:off x="1272894" y="5345540"/>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29" name="Google Shape;1029;g2ff36fa939d_0_1113"/>
            <p:cNvSpPr/>
            <p:nvPr/>
          </p:nvSpPr>
          <p:spPr>
            <a:xfrm>
              <a:off x="1698403" y="5345540"/>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030" name="Google Shape;1030;g2ff36fa939d_0_1113"/>
          <p:cNvSpPr/>
          <p:nvPr/>
        </p:nvSpPr>
        <p:spPr>
          <a:xfrm>
            <a:off x="8943875" y="596841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31" name="Google Shape;1031;g2ff36fa939d_0_1113"/>
          <p:cNvSpPr txBox="1"/>
          <p:nvPr/>
        </p:nvSpPr>
        <p:spPr>
          <a:xfrm>
            <a:off x="5188575" y="3868425"/>
            <a:ext cx="6522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000">
                <a:solidFill>
                  <a:srgbClr val="1F497D"/>
                </a:solidFill>
                <a:latin typeface="Avenir"/>
                <a:ea typeface="Avenir"/>
                <a:cs typeface="Avenir"/>
                <a:sym typeface="Avenir"/>
              </a:rPr>
              <a:t>marginal contribution            for different feature sets s </a:t>
            </a:r>
            <a:endParaRPr/>
          </a:p>
        </p:txBody>
      </p:sp>
      <p:pic>
        <p:nvPicPr>
          <p:cNvPr descr="{&quot;mathml&quot;:&quot;&lt;math style=\&quot;font-family:stix;font-size:18px;\&quot; xmlns=\&quot;http://www.w3.org/1998/Math/MathML\&quot;&gt;&lt;mstyle mathsize=\&quot;18px\&quot;&gt;&lt;msub&gt;&lt;mi mathcolor=\&quot;#00007F\&quot;&gt;&amp;#x3D5;&lt;/mi&gt;&lt;mi mathcolor=\&quot;#00007F\&quot;&gt;s&lt;/mi&gt;&lt;/msub&gt;&lt;mfenced mathcolor=\&quot;#00007F\&quot;&gt;&lt;msub&gt;&lt;mi&gt;x&lt;/mi&gt;&lt;mn&gt;1&lt;/mn&gt;&lt;/msub&gt;&lt;/mfenced&gt;&lt;/mstyle&gt;&lt;/math&gt;&quot;,&quot;truncated&quot;:false}" id="1032" name="Google Shape;1032;g2ff36fa939d_0_1113" title="ϕ subscript s open parentheses x subscript 1 close parentheses"/>
          <p:cNvPicPr preferRelativeResize="0"/>
          <p:nvPr/>
        </p:nvPicPr>
        <p:blipFill>
          <a:blip r:embed="rId3">
            <a:alphaModFix/>
          </a:blip>
          <a:stretch>
            <a:fillRect/>
          </a:stretch>
        </p:blipFill>
        <p:spPr>
          <a:xfrm>
            <a:off x="7857500" y="4012900"/>
            <a:ext cx="725424" cy="286512"/>
          </a:xfrm>
          <a:prstGeom prst="rect">
            <a:avLst/>
          </a:prstGeom>
          <a:noFill/>
          <a:ln>
            <a:noFill/>
          </a:ln>
        </p:spPr>
      </p:pic>
      <p:pic>
        <p:nvPicPr>
          <p:cNvPr descr="{&quot;mathml&quot;:&quot;&lt;math style=\&quot;font-family:stix;font-size:18px;\&quot; xmlns=\&quot;http://www.w3.org/1998/Math/MathML\&quot;&gt;&lt;mstyle mathsize=\&quot;18px\&quot;&gt;&lt;msub&gt;&lt;mi mathcolor=\&quot;#00007F\&quot;&gt;s&lt;/mi&gt;&lt;mrow mathcolor=\&quot;#00007F\&quot;&gt;&lt;mo&gt;+&lt;/mo&gt;&lt;msub&gt;&lt;mi&gt;x&lt;/mi&gt;&lt;mn&gt;1&lt;/mn&gt;&lt;/msub&gt;&lt;/mrow&gt;&lt;/msub&gt;&lt;/mstyle&gt;&lt;/math&gt;&quot;,&quot;truncated&quot;:false}" id="1033" name="Google Shape;1033;g2ff36fa939d_0_1113" title="s subscript plus x subscript 1 end subscript"/>
          <p:cNvPicPr preferRelativeResize="0"/>
          <p:nvPr/>
        </p:nvPicPr>
        <p:blipFill>
          <a:blip r:embed="rId4">
            <a:alphaModFix/>
          </a:blip>
          <a:stretch>
            <a:fillRect/>
          </a:stretch>
        </p:blipFill>
        <p:spPr>
          <a:xfrm>
            <a:off x="7511050" y="5663600"/>
            <a:ext cx="442976" cy="274320"/>
          </a:xfrm>
          <a:prstGeom prst="rect">
            <a:avLst/>
          </a:prstGeom>
          <a:noFill/>
          <a:ln>
            <a:noFill/>
          </a:ln>
        </p:spPr>
      </p:pic>
      <p:pic>
        <p:nvPicPr>
          <p:cNvPr descr="{&quot;mathml&quot;:&quot;&lt;math style=\&quot;font-family:stix;font-size:18px;\&quot; xmlns=\&quot;http://www.w3.org/1998/Math/MathML\&quot;&gt;&lt;mstyle mathsize=\&quot;18px\&quot;&gt;&lt;msub&gt;&lt;mi mathcolor=\&quot;#00007F\&quot;&gt;s&lt;/mi&gt;&lt;mrow mathcolor=\&quot;#00007F\&quot;&gt;&lt;mo&gt;-&lt;/mo&gt;&lt;msub&gt;&lt;mi&gt;x&lt;/mi&gt;&lt;mn&gt;1&lt;/mn&gt;&lt;/msub&gt;&lt;/mrow&gt;&lt;/msub&gt;&lt;/mstyle&gt;&lt;/math&gt;&quot;,&quot;truncated&quot;:false}" id="1034" name="Google Shape;1034;g2ff36fa939d_0_1113" title="s subscript negative x subscript 1 end subscript"/>
          <p:cNvPicPr preferRelativeResize="0"/>
          <p:nvPr/>
        </p:nvPicPr>
        <p:blipFill>
          <a:blip r:embed="rId5">
            <a:alphaModFix/>
          </a:blip>
          <a:stretch>
            <a:fillRect/>
          </a:stretch>
        </p:blipFill>
        <p:spPr>
          <a:xfrm>
            <a:off x="9540025" y="5675975"/>
            <a:ext cx="442976" cy="274320"/>
          </a:xfrm>
          <a:prstGeom prst="rect">
            <a:avLst/>
          </a:prstGeom>
          <a:noFill/>
          <a:ln>
            <a:noFill/>
          </a:ln>
        </p:spPr>
      </p:pic>
      <p:sp>
        <p:nvSpPr>
          <p:cNvPr id="1035" name="Google Shape;1035;g2ff36fa939d_0_1113"/>
          <p:cNvSpPr/>
          <p:nvPr/>
        </p:nvSpPr>
        <p:spPr>
          <a:xfrm>
            <a:off x="7810399" y="4528549"/>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36" name="Google Shape;1036;g2ff36fa939d_0_1113"/>
          <p:cNvSpPr/>
          <p:nvPr/>
        </p:nvSpPr>
        <p:spPr>
          <a:xfrm>
            <a:off x="9739224" y="4528549"/>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37" name="Google Shape;1037;g2ff36fa939d_0_1113"/>
          <p:cNvSpPr/>
          <p:nvPr/>
        </p:nvSpPr>
        <p:spPr>
          <a:xfrm>
            <a:off x="9641113" y="4409899"/>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quot;mathml&quot;:&quot;&lt;math style=\&quot;font-family:stix;font-size:18px;\&quot; xmlns=\&quot;http://www.w3.org/1998/Math/MathML\&quot;&gt;&lt;mstyle mathsize=\&quot;18px\&quot;&gt;&lt;msub&gt;&lt;mi mathcolor=\&quot;#00007F\&quot;&gt;&amp;#x3D5;&lt;/mi&gt;&lt;mi mathcolor=\&quot;#00007F\&quot;&gt;s&lt;/mi&gt;&lt;/msub&gt;&lt;mfenced mathcolor=\&quot;#00007F\&quot;&gt;&lt;msub&gt;&lt;mi&gt;x&lt;/mi&gt;&lt;mn&gt;1&lt;/mn&gt;&lt;/msub&gt;&lt;/mfenced&gt;&lt;mo mathcolor=\&quot;#00007F\&quot;&gt;&amp;#xA0;&lt;/mo&gt;&lt;mo mathcolor=\&quot;#00007F\&quot;&gt;=&lt;/mo&gt;&lt;/mstyle&gt;&lt;/math&gt;&quot;,&quot;truncated&quot;:false}" id="1038" name="Google Shape;1038;g2ff36fa939d_0_1113" title="ϕ subscript s open parentheses x subscript 1 close parentheses space equals"/>
          <p:cNvPicPr preferRelativeResize="0"/>
          <p:nvPr/>
        </p:nvPicPr>
        <p:blipFill>
          <a:blip r:embed="rId6">
            <a:alphaModFix/>
          </a:blip>
          <a:stretch>
            <a:fillRect/>
          </a:stretch>
        </p:blipFill>
        <p:spPr>
          <a:xfrm>
            <a:off x="5817438" y="4781988"/>
            <a:ext cx="987552" cy="286512"/>
          </a:xfrm>
          <a:prstGeom prst="rect">
            <a:avLst/>
          </a:prstGeom>
          <a:noFill/>
          <a:ln>
            <a:noFill/>
          </a:ln>
        </p:spPr>
      </p:pic>
      <p:pic>
        <p:nvPicPr>
          <p:cNvPr descr="{&quot;mathml&quot;:&quot;&lt;math style=\&quot;font-family:stix;font-size:18px;\&quot; xmlns=\&quot;http://www.w3.org/1998/Math/MathML\&quot;&gt;&lt;mstyle mathsize=\&quot;18px\&quot;&gt;&lt;mi mathcolor=\&quot;#00007F\&quot;&gt;f&lt;/mi&gt;&lt;mfenced mathcolor=\&quot;#00007F\&quot;&gt;&lt;msub&gt;&lt;mi&gt;s&lt;/mi&gt;&lt;mrow&gt;&lt;mo&gt;+&lt;/mo&gt;&lt;msub&gt;&lt;mi&gt;x&lt;/mi&gt;&lt;mn&gt;1&lt;/mn&gt;&lt;/msub&gt;&lt;/mrow&gt;&lt;/msub&gt;&lt;/mfenced&gt;&lt;/mstyle&gt;&lt;/math&gt;&quot;,&quot;truncated&quot;:false}" id="1039" name="Google Shape;1039;g2ff36fa939d_0_1113" title="f open parentheses s subscript plus x subscript 1 end subscript close parentheses"/>
          <p:cNvPicPr preferRelativeResize="0"/>
          <p:nvPr/>
        </p:nvPicPr>
        <p:blipFill>
          <a:blip r:embed="rId7">
            <a:alphaModFix/>
          </a:blip>
          <a:stretch>
            <a:fillRect/>
          </a:stretch>
        </p:blipFill>
        <p:spPr>
          <a:xfrm>
            <a:off x="7378713" y="4738975"/>
            <a:ext cx="906272" cy="398272"/>
          </a:xfrm>
          <a:prstGeom prst="rect">
            <a:avLst/>
          </a:prstGeom>
          <a:noFill/>
          <a:ln>
            <a:noFill/>
          </a:ln>
        </p:spPr>
      </p:pic>
      <p:pic>
        <p:nvPicPr>
          <p:cNvPr descr="{&quot;mathml&quot;:&quot;&lt;math style=\&quot;font-family:stix;font-size:18px;\&quot; xmlns=\&quot;http://www.w3.org/1998/Math/MathML\&quot;&gt;&lt;mstyle mathsize=\&quot;18px\&quot;&gt;&lt;mo mathcolor=\&quot;#00007F\&quot;&gt;-&lt;/mo&gt;&lt;/mstyle&gt;&lt;/math&gt;&quot;,&quot;truncated&quot;:false}" id="1040" name="Google Shape;1040;g2ff36fa939d_0_1113" title="minus"/>
          <p:cNvPicPr preferRelativeResize="0"/>
          <p:nvPr/>
        </p:nvPicPr>
        <p:blipFill>
          <a:blip r:embed="rId8">
            <a:alphaModFix/>
          </a:blip>
          <a:stretch>
            <a:fillRect/>
          </a:stretch>
        </p:blipFill>
        <p:spPr>
          <a:xfrm>
            <a:off x="8634600" y="4895700"/>
            <a:ext cx="203200" cy="67056"/>
          </a:xfrm>
          <a:prstGeom prst="rect">
            <a:avLst/>
          </a:prstGeom>
          <a:noFill/>
          <a:ln>
            <a:noFill/>
          </a:ln>
        </p:spPr>
      </p:pic>
      <p:pic>
        <p:nvPicPr>
          <p:cNvPr descr="{&quot;mathml&quot;:&quot;&lt;math style=\&quot;font-family:stix;font-size:18px;\&quot; xmlns=\&quot;http://www.w3.org/1998/Math/MathML\&quot;&gt;&lt;mstyle mathsize=\&quot;18px\&quot;&gt;&lt;mi mathcolor=\&quot;#00007F\&quot;&gt;f&lt;/mi&gt;&lt;mfenced mathcolor=\&quot;#00007F\&quot;&gt;&lt;msub&gt;&lt;mi&gt;s&lt;/mi&gt;&lt;mrow&gt;&lt;mo&gt;-&lt;/mo&gt;&lt;msub&gt;&lt;mi&gt;x&lt;/mi&gt;&lt;mn&gt;1&lt;/mn&gt;&lt;/msub&gt;&lt;/mrow&gt;&lt;/msub&gt;&lt;/mfenced&gt;&lt;/mstyle&gt;&lt;/math&gt;&quot;,&quot;truncated&quot;:false}" id="1041" name="Google Shape;1041;g2ff36fa939d_0_1113" title="f open parentheses s subscript negative x subscript 1 end subscript close parentheses"/>
          <p:cNvPicPr preferRelativeResize="0"/>
          <p:nvPr/>
        </p:nvPicPr>
        <p:blipFill>
          <a:blip r:embed="rId9">
            <a:alphaModFix/>
          </a:blip>
          <a:stretch>
            <a:fillRect/>
          </a:stretch>
        </p:blipFill>
        <p:spPr>
          <a:xfrm>
            <a:off x="9268025" y="4726102"/>
            <a:ext cx="906272" cy="398272"/>
          </a:xfrm>
          <a:prstGeom prst="rect">
            <a:avLst/>
          </a:prstGeom>
          <a:noFill/>
          <a:ln>
            <a:noFill/>
          </a:ln>
        </p:spPr>
      </p:pic>
      <p:sp>
        <p:nvSpPr>
          <p:cNvPr id="1042" name="Google Shape;1042;g2ff36fa939d_0_1113"/>
          <p:cNvSpPr txBox="1"/>
          <p:nvPr>
            <p:ph idx="1" type="body"/>
          </p:nvPr>
        </p:nvSpPr>
        <p:spPr>
          <a:xfrm>
            <a:off x="838200" y="2017645"/>
            <a:ext cx="10515600" cy="12558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de-DE">
                <a:solidFill>
                  <a:schemeClr val="dk1"/>
                </a:solidFill>
                <a:latin typeface="Avenir"/>
                <a:ea typeface="Avenir"/>
                <a:cs typeface="Avenir"/>
                <a:sym typeface="Avenir"/>
              </a:rPr>
              <a:t>Idea: give local explanation for single instances by computing the contribution of each feature to the prediction</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a:solidFill>
                <a:schemeClr val="dk1"/>
              </a:solidFill>
              <a:latin typeface="Avenir"/>
              <a:ea typeface="Avenir"/>
              <a:cs typeface="Avenir"/>
              <a:sym typeface="Avenir"/>
            </a:endParaRPr>
          </a:p>
        </p:txBody>
      </p:sp>
      <p:sp>
        <p:nvSpPr>
          <p:cNvPr id="1043" name="Google Shape;1043;g2ff36fa939d_0_1113"/>
          <p:cNvSpPr/>
          <p:nvPr/>
        </p:nvSpPr>
        <p:spPr>
          <a:xfrm>
            <a:off x="9365425"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4" name="Google Shape;1044;g2ff36fa939d_0_1113"/>
          <p:cNvSpPr/>
          <p:nvPr/>
        </p:nvSpPr>
        <p:spPr>
          <a:xfrm>
            <a:off x="7360400"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5" name="Google Shape;1045;g2ff36fa939d_0_1113"/>
          <p:cNvSpPr/>
          <p:nvPr/>
        </p:nvSpPr>
        <p:spPr>
          <a:xfrm>
            <a:off x="9786975" y="5968437"/>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6" name="Google Shape;1046;g2ff36fa939d_0_1113"/>
          <p:cNvSpPr/>
          <p:nvPr/>
        </p:nvSpPr>
        <p:spPr>
          <a:xfrm>
            <a:off x="7795975"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7" name="Google Shape;1047;g2ff36fa939d_0_1113"/>
          <p:cNvSpPr/>
          <p:nvPr/>
        </p:nvSpPr>
        <p:spPr>
          <a:xfrm>
            <a:off x="8201188"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48" name="Google Shape;1048;g2ff36fa939d_0_1113"/>
          <p:cNvSpPr/>
          <p:nvPr/>
        </p:nvSpPr>
        <p:spPr>
          <a:xfrm>
            <a:off x="10208525" y="5965162"/>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10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4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g2ff36fa939d_0_1211"/>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1054" name="Google Shape;1054;g2ff36fa939d_0_1211"/>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solidFill>
                  <a:schemeClr val="accent3"/>
                </a:solidFill>
                <a:latin typeface="Play"/>
                <a:ea typeface="Play"/>
                <a:cs typeface="Play"/>
                <a:sym typeface="Play"/>
              </a:rPr>
              <a:t>SHAP (SHapley Additive exPlanations)</a:t>
            </a:r>
            <a:endParaRPr>
              <a:latin typeface="Play"/>
              <a:ea typeface="Play"/>
              <a:cs typeface="Play"/>
              <a:sym typeface="Play"/>
            </a:endParaRPr>
          </a:p>
        </p:txBody>
      </p:sp>
      <p:sp>
        <p:nvSpPr>
          <p:cNvPr id="1055" name="Google Shape;1055;g2ff36fa939d_0_1211"/>
          <p:cNvSpPr/>
          <p:nvPr/>
        </p:nvSpPr>
        <p:spPr>
          <a:xfrm>
            <a:off x="1845600" y="3193865"/>
            <a:ext cx="1722600" cy="1901100"/>
          </a:xfrm>
          <a:prstGeom prst="rect">
            <a:avLst/>
          </a:prstGeom>
          <a:solidFill>
            <a:srgbClr val="D8D8D8"/>
          </a:solidFill>
          <a:ln cap="flat" cmpd="sng" w="127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6" name="Google Shape;1056;g2ff36fa939d_0_1211"/>
          <p:cNvSpPr/>
          <p:nvPr/>
        </p:nvSpPr>
        <p:spPr>
          <a:xfrm>
            <a:off x="1970965" y="3275185"/>
            <a:ext cx="195300" cy="195300"/>
          </a:xfrm>
          <a:prstGeom prst="ellipse">
            <a:avLst/>
          </a:prstGeom>
          <a:solidFill>
            <a:srgbClr val="66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7F7F7F"/>
              </a:solidFill>
              <a:latin typeface="Calibri"/>
              <a:ea typeface="Calibri"/>
              <a:cs typeface="Calibri"/>
              <a:sym typeface="Calibri"/>
            </a:endParaRPr>
          </a:p>
        </p:txBody>
      </p:sp>
      <p:sp>
        <p:nvSpPr>
          <p:cNvPr id="1057" name="Google Shape;1057;g2ff36fa939d_0_1211"/>
          <p:cNvSpPr/>
          <p:nvPr/>
        </p:nvSpPr>
        <p:spPr>
          <a:xfrm>
            <a:off x="1970965" y="3531461"/>
            <a:ext cx="195300" cy="195300"/>
          </a:xfrm>
          <a:prstGeom prst="ellipse">
            <a:avLst/>
          </a:prstGeom>
          <a:solidFill>
            <a:srgbClr val="99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8" name="Google Shape;1058;g2ff36fa939d_0_1211"/>
          <p:cNvSpPr/>
          <p:nvPr/>
        </p:nvSpPr>
        <p:spPr>
          <a:xfrm>
            <a:off x="1970965" y="3787737"/>
            <a:ext cx="195300" cy="195300"/>
          </a:xfrm>
          <a:prstGeom prst="ellipse">
            <a:avLst/>
          </a:prstGeom>
          <a:solidFill>
            <a:srgbClr val="CC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59" name="Google Shape;1059;g2ff36fa939d_0_1211"/>
          <p:cNvSpPr/>
          <p:nvPr/>
        </p:nvSpPr>
        <p:spPr>
          <a:xfrm>
            <a:off x="1970965" y="4044013"/>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0" name="Google Shape;1060;g2ff36fa939d_0_1211"/>
          <p:cNvSpPr/>
          <p:nvPr/>
        </p:nvSpPr>
        <p:spPr>
          <a:xfrm>
            <a:off x="1970965" y="4300289"/>
            <a:ext cx="195300" cy="195300"/>
          </a:xfrm>
          <a:prstGeom prst="ellipse">
            <a:avLst/>
          </a:prstGeom>
          <a:solidFill>
            <a:srgbClr val="E066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1" name="Google Shape;1061;g2ff36fa939d_0_1211"/>
          <p:cNvSpPr/>
          <p:nvPr/>
        </p:nvSpPr>
        <p:spPr>
          <a:xfrm>
            <a:off x="1970965" y="4556565"/>
            <a:ext cx="195300" cy="195300"/>
          </a:xfrm>
          <a:prstGeom prst="ellipse">
            <a:avLst/>
          </a:prstGeom>
          <a:solidFill>
            <a:srgbClr val="EA99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2" name="Google Shape;1062;g2ff36fa939d_0_1211"/>
          <p:cNvSpPr/>
          <p:nvPr/>
        </p:nvSpPr>
        <p:spPr>
          <a:xfrm>
            <a:off x="1970965" y="4812841"/>
            <a:ext cx="195300" cy="195300"/>
          </a:xfrm>
          <a:prstGeom prst="ellipse">
            <a:avLst/>
          </a:prstGeom>
          <a:solidFill>
            <a:srgbClr val="F4CC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3" name="Google Shape;1063;g2ff36fa939d_0_1211"/>
          <p:cNvSpPr/>
          <p:nvPr/>
        </p:nvSpPr>
        <p:spPr>
          <a:xfrm>
            <a:off x="2396484" y="3275185"/>
            <a:ext cx="195300" cy="195300"/>
          </a:xfrm>
          <a:prstGeom prst="ellipse">
            <a:avLst/>
          </a:prstGeom>
          <a:solidFill>
            <a:srgbClr val="7F6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4" name="Google Shape;1064;g2ff36fa939d_0_1211"/>
          <p:cNvSpPr/>
          <p:nvPr/>
        </p:nvSpPr>
        <p:spPr>
          <a:xfrm>
            <a:off x="2396484" y="3531461"/>
            <a:ext cx="195300" cy="195300"/>
          </a:xfrm>
          <a:prstGeom prst="ellipse">
            <a:avLst/>
          </a:prstGeom>
          <a:solidFill>
            <a:srgbClr val="BF9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5" name="Google Shape;1065;g2ff36fa939d_0_1211"/>
          <p:cNvSpPr/>
          <p:nvPr/>
        </p:nvSpPr>
        <p:spPr>
          <a:xfrm>
            <a:off x="2396484" y="3787737"/>
            <a:ext cx="195300" cy="195300"/>
          </a:xfrm>
          <a:prstGeom prst="ellipse">
            <a:avLst/>
          </a:prstGeom>
          <a:solidFill>
            <a:srgbClr val="F1C23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6" name="Google Shape;1066;g2ff36fa939d_0_1211"/>
          <p:cNvSpPr/>
          <p:nvPr/>
        </p:nvSpPr>
        <p:spPr>
          <a:xfrm>
            <a:off x="2396484" y="4044013"/>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7" name="Google Shape;1067;g2ff36fa939d_0_1211"/>
          <p:cNvSpPr/>
          <p:nvPr/>
        </p:nvSpPr>
        <p:spPr>
          <a:xfrm>
            <a:off x="2396484" y="4300289"/>
            <a:ext cx="195300" cy="195300"/>
          </a:xfrm>
          <a:prstGeom prst="ellipse">
            <a:avLst/>
          </a:prstGeom>
          <a:solidFill>
            <a:srgbClr val="FFD966"/>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8" name="Google Shape;1068;g2ff36fa939d_0_1211"/>
          <p:cNvSpPr/>
          <p:nvPr/>
        </p:nvSpPr>
        <p:spPr>
          <a:xfrm>
            <a:off x="2396484" y="4556565"/>
            <a:ext cx="195300" cy="195300"/>
          </a:xfrm>
          <a:prstGeom prst="ellipse">
            <a:avLst/>
          </a:prstGeom>
          <a:solidFill>
            <a:srgbClr val="FFE599"/>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69" name="Google Shape;1069;g2ff36fa939d_0_1211"/>
          <p:cNvSpPr/>
          <p:nvPr/>
        </p:nvSpPr>
        <p:spPr>
          <a:xfrm>
            <a:off x="2396484" y="4812841"/>
            <a:ext cx="195300" cy="195300"/>
          </a:xfrm>
          <a:prstGeom prst="ellipse">
            <a:avLst/>
          </a:prstGeom>
          <a:solidFill>
            <a:srgbClr val="FFF2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0" name="Google Shape;1070;g2ff36fa939d_0_1211"/>
          <p:cNvSpPr/>
          <p:nvPr/>
        </p:nvSpPr>
        <p:spPr>
          <a:xfrm>
            <a:off x="2822003" y="3275185"/>
            <a:ext cx="195300" cy="195300"/>
          </a:xfrm>
          <a:prstGeom prst="ellipse">
            <a:avLst/>
          </a:prstGeom>
          <a:solidFill>
            <a:srgbClr val="274E1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1" name="Google Shape;1071;g2ff36fa939d_0_1211"/>
          <p:cNvSpPr/>
          <p:nvPr/>
        </p:nvSpPr>
        <p:spPr>
          <a:xfrm>
            <a:off x="2822003" y="3531461"/>
            <a:ext cx="195300" cy="195300"/>
          </a:xfrm>
          <a:prstGeom prst="ellipse">
            <a:avLst/>
          </a:prstGeom>
          <a:solidFill>
            <a:srgbClr val="38761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2" name="Google Shape;1072;g2ff36fa939d_0_1211"/>
          <p:cNvSpPr/>
          <p:nvPr/>
        </p:nvSpPr>
        <p:spPr>
          <a:xfrm>
            <a:off x="2822003" y="3787737"/>
            <a:ext cx="195300" cy="195300"/>
          </a:xfrm>
          <a:prstGeom prst="ellipse">
            <a:avLst/>
          </a:prstGeom>
          <a:solidFill>
            <a:srgbClr val="6AA84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3" name="Google Shape;1073;g2ff36fa939d_0_1211"/>
          <p:cNvSpPr/>
          <p:nvPr/>
        </p:nvSpPr>
        <p:spPr>
          <a:xfrm>
            <a:off x="2822003" y="4044013"/>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4" name="Google Shape;1074;g2ff36fa939d_0_1211"/>
          <p:cNvSpPr/>
          <p:nvPr/>
        </p:nvSpPr>
        <p:spPr>
          <a:xfrm>
            <a:off x="2822003" y="4300289"/>
            <a:ext cx="195300" cy="195300"/>
          </a:xfrm>
          <a:prstGeom prst="ellipse">
            <a:avLst/>
          </a:prstGeom>
          <a:solidFill>
            <a:srgbClr val="93C47D"/>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5" name="Google Shape;1075;g2ff36fa939d_0_1211"/>
          <p:cNvSpPr/>
          <p:nvPr/>
        </p:nvSpPr>
        <p:spPr>
          <a:xfrm>
            <a:off x="2822003" y="4556565"/>
            <a:ext cx="195300" cy="195300"/>
          </a:xfrm>
          <a:prstGeom prst="ellipse">
            <a:avLst/>
          </a:prstGeom>
          <a:solidFill>
            <a:srgbClr val="B6D7A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6" name="Google Shape;1076;g2ff36fa939d_0_1211"/>
          <p:cNvSpPr/>
          <p:nvPr/>
        </p:nvSpPr>
        <p:spPr>
          <a:xfrm>
            <a:off x="2822003" y="4812841"/>
            <a:ext cx="195300" cy="195300"/>
          </a:xfrm>
          <a:prstGeom prst="ellipse">
            <a:avLst/>
          </a:prstGeom>
          <a:solidFill>
            <a:srgbClr val="D9EAD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7" name="Google Shape;1077;g2ff36fa939d_0_1211"/>
          <p:cNvSpPr/>
          <p:nvPr/>
        </p:nvSpPr>
        <p:spPr>
          <a:xfrm>
            <a:off x="3247522" y="3275185"/>
            <a:ext cx="195300" cy="195300"/>
          </a:xfrm>
          <a:prstGeom prst="ellipse">
            <a:avLst/>
          </a:prstGeom>
          <a:solidFill>
            <a:srgbClr val="1C4587"/>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8" name="Google Shape;1078;g2ff36fa939d_0_1211"/>
          <p:cNvSpPr/>
          <p:nvPr/>
        </p:nvSpPr>
        <p:spPr>
          <a:xfrm>
            <a:off x="3247522" y="3531461"/>
            <a:ext cx="195300" cy="195300"/>
          </a:xfrm>
          <a:prstGeom prst="ellipse">
            <a:avLst/>
          </a:prstGeom>
          <a:solidFill>
            <a:srgbClr val="1155C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79" name="Google Shape;1079;g2ff36fa939d_0_1211"/>
          <p:cNvSpPr/>
          <p:nvPr/>
        </p:nvSpPr>
        <p:spPr>
          <a:xfrm>
            <a:off x="3247522" y="3787737"/>
            <a:ext cx="195300" cy="195300"/>
          </a:xfrm>
          <a:prstGeom prst="ellipse">
            <a:avLst/>
          </a:prstGeom>
          <a:solidFill>
            <a:srgbClr val="3C78D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0" name="Google Shape;1080;g2ff36fa939d_0_1211"/>
          <p:cNvSpPr/>
          <p:nvPr/>
        </p:nvSpPr>
        <p:spPr>
          <a:xfrm>
            <a:off x="3247522" y="4044013"/>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1" name="Google Shape;1081;g2ff36fa939d_0_1211"/>
          <p:cNvSpPr/>
          <p:nvPr/>
        </p:nvSpPr>
        <p:spPr>
          <a:xfrm>
            <a:off x="3247522" y="4300289"/>
            <a:ext cx="195300" cy="195300"/>
          </a:xfrm>
          <a:prstGeom prst="ellipse">
            <a:avLst/>
          </a:prstGeom>
          <a:solidFill>
            <a:srgbClr val="6D9EEB"/>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2" name="Google Shape;1082;g2ff36fa939d_0_1211"/>
          <p:cNvSpPr/>
          <p:nvPr/>
        </p:nvSpPr>
        <p:spPr>
          <a:xfrm>
            <a:off x="3247522" y="4556565"/>
            <a:ext cx="195300" cy="195300"/>
          </a:xfrm>
          <a:prstGeom prst="ellipse">
            <a:avLst/>
          </a:prstGeom>
          <a:solidFill>
            <a:srgbClr val="A4C2F4"/>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3" name="Google Shape;1083;g2ff36fa939d_0_1211"/>
          <p:cNvSpPr/>
          <p:nvPr/>
        </p:nvSpPr>
        <p:spPr>
          <a:xfrm>
            <a:off x="3247522" y="4812841"/>
            <a:ext cx="195300" cy="195300"/>
          </a:xfrm>
          <a:prstGeom prst="ellipse">
            <a:avLst/>
          </a:prstGeom>
          <a:solidFill>
            <a:srgbClr val="C9DAF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4" name="Google Shape;1084;g2ff36fa939d_0_1211"/>
          <p:cNvSpPr txBox="1"/>
          <p:nvPr/>
        </p:nvSpPr>
        <p:spPr>
          <a:xfrm>
            <a:off x="600310" y="319387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1</a:t>
            </a:r>
            <a:endParaRPr sz="1800">
              <a:latin typeface="Avenir"/>
              <a:ea typeface="Avenir"/>
              <a:cs typeface="Avenir"/>
              <a:sym typeface="Avenir"/>
            </a:endParaRPr>
          </a:p>
        </p:txBody>
      </p:sp>
      <p:sp>
        <p:nvSpPr>
          <p:cNvPr id="1085" name="Google Shape;1085;g2ff36fa939d_0_1211"/>
          <p:cNvSpPr txBox="1"/>
          <p:nvPr/>
        </p:nvSpPr>
        <p:spPr>
          <a:xfrm>
            <a:off x="600310" y="3450149"/>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2</a:t>
            </a:r>
            <a:endParaRPr sz="1800">
              <a:latin typeface="Avenir"/>
              <a:ea typeface="Avenir"/>
              <a:cs typeface="Avenir"/>
              <a:sym typeface="Avenir"/>
            </a:endParaRPr>
          </a:p>
        </p:txBody>
      </p:sp>
      <p:sp>
        <p:nvSpPr>
          <p:cNvPr id="1086" name="Google Shape;1086;g2ff36fa939d_0_1211"/>
          <p:cNvSpPr txBox="1"/>
          <p:nvPr/>
        </p:nvSpPr>
        <p:spPr>
          <a:xfrm>
            <a:off x="600310" y="3706425"/>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3</a:t>
            </a:r>
            <a:endParaRPr sz="1800">
              <a:latin typeface="Avenir"/>
              <a:ea typeface="Avenir"/>
              <a:cs typeface="Avenir"/>
              <a:sym typeface="Avenir"/>
            </a:endParaRPr>
          </a:p>
        </p:txBody>
      </p:sp>
      <p:sp>
        <p:nvSpPr>
          <p:cNvPr id="1087" name="Google Shape;1087;g2ff36fa939d_0_1211"/>
          <p:cNvSpPr txBox="1"/>
          <p:nvPr/>
        </p:nvSpPr>
        <p:spPr>
          <a:xfrm>
            <a:off x="600310" y="395955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1088" name="Google Shape;1088;g2ff36fa939d_0_1211"/>
          <p:cNvSpPr txBox="1"/>
          <p:nvPr/>
        </p:nvSpPr>
        <p:spPr>
          <a:xfrm>
            <a:off x="600310" y="4216556"/>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5</a:t>
            </a:r>
            <a:endParaRPr sz="1800">
              <a:latin typeface="Avenir"/>
              <a:ea typeface="Avenir"/>
              <a:cs typeface="Avenir"/>
              <a:sym typeface="Avenir"/>
            </a:endParaRPr>
          </a:p>
        </p:txBody>
      </p:sp>
      <p:sp>
        <p:nvSpPr>
          <p:cNvPr id="1089" name="Google Shape;1089;g2ff36fa939d_0_1211"/>
          <p:cNvSpPr txBox="1"/>
          <p:nvPr/>
        </p:nvSpPr>
        <p:spPr>
          <a:xfrm>
            <a:off x="600310" y="446950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6</a:t>
            </a:r>
            <a:endParaRPr sz="1800">
              <a:latin typeface="Avenir"/>
              <a:ea typeface="Avenir"/>
              <a:cs typeface="Avenir"/>
              <a:sym typeface="Avenir"/>
            </a:endParaRPr>
          </a:p>
        </p:txBody>
      </p:sp>
      <p:sp>
        <p:nvSpPr>
          <p:cNvPr id="1090" name="Google Shape;1090;g2ff36fa939d_0_1211"/>
          <p:cNvSpPr txBox="1"/>
          <p:nvPr/>
        </p:nvSpPr>
        <p:spPr>
          <a:xfrm>
            <a:off x="600310" y="4725779"/>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7</a:t>
            </a:r>
            <a:endParaRPr sz="1800">
              <a:latin typeface="Avenir"/>
              <a:ea typeface="Avenir"/>
              <a:cs typeface="Avenir"/>
              <a:sym typeface="Avenir"/>
            </a:endParaRPr>
          </a:p>
        </p:txBody>
      </p:sp>
      <p:sp>
        <p:nvSpPr>
          <p:cNvPr id="1091" name="Google Shape;1091;g2ff36fa939d_0_1211"/>
          <p:cNvSpPr txBox="1"/>
          <p:nvPr/>
        </p:nvSpPr>
        <p:spPr>
          <a:xfrm>
            <a:off x="1845591"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1092" name="Google Shape;1092;g2ff36fa939d_0_1211"/>
          <p:cNvSpPr txBox="1"/>
          <p:nvPr/>
        </p:nvSpPr>
        <p:spPr>
          <a:xfrm>
            <a:off x="2696629"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1093" name="Google Shape;1093;g2ff36fa939d_0_1211"/>
          <p:cNvSpPr txBox="1"/>
          <p:nvPr/>
        </p:nvSpPr>
        <p:spPr>
          <a:xfrm>
            <a:off x="2271110"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1094" name="Google Shape;1094;g2ff36fa939d_0_1211"/>
          <p:cNvSpPr txBox="1"/>
          <p:nvPr/>
        </p:nvSpPr>
        <p:spPr>
          <a:xfrm>
            <a:off x="3122148"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1095" name="Google Shape;1095;g2ff36fa939d_0_1211"/>
          <p:cNvSpPr/>
          <p:nvPr/>
        </p:nvSpPr>
        <p:spPr>
          <a:xfrm>
            <a:off x="3792520" y="3275185"/>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96" name="Google Shape;1096;g2ff36fa939d_0_1211"/>
          <p:cNvSpPr/>
          <p:nvPr/>
        </p:nvSpPr>
        <p:spPr>
          <a:xfrm>
            <a:off x="3792520" y="3531461"/>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97" name="Google Shape;1097;g2ff36fa939d_0_1211"/>
          <p:cNvSpPr/>
          <p:nvPr/>
        </p:nvSpPr>
        <p:spPr>
          <a:xfrm>
            <a:off x="3792520" y="3787737"/>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98" name="Google Shape;1098;g2ff36fa939d_0_1211"/>
          <p:cNvSpPr/>
          <p:nvPr/>
        </p:nvSpPr>
        <p:spPr>
          <a:xfrm>
            <a:off x="3792520" y="4044013"/>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99" name="Google Shape;1099;g2ff36fa939d_0_1211"/>
          <p:cNvSpPr/>
          <p:nvPr/>
        </p:nvSpPr>
        <p:spPr>
          <a:xfrm>
            <a:off x="3792520" y="4300289"/>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0" name="Google Shape;1100;g2ff36fa939d_0_1211"/>
          <p:cNvSpPr/>
          <p:nvPr/>
        </p:nvSpPr>
        <p:spPr>
          <a:xfrm>
            <a:off x="3792520" y="4556565"/>
            <a:ext cx="195300" cy="1953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1" name="Google Shape;1101;g2ff36fa939d_0_1211"/>
          <p:cNvSpPr/>
          <p:nvPr/>
        </p:nvSpPr>
        <p:spPr>
          <a:xfrm>
            <a:off x="3792520" y="4812841"/>
            <a:ext cx="195300" cy="195300"/>
          </a:xfrm>
          <a:prstGeom prst="ellipse">
            <a:avLst/>
          </a:prstGeom>
          <a:solidFill>
            <a:srgbClr val="00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2" name="Google Shape;1102;g2ff36fa939d_0_1211"/>
          <p:cNvSpPr txBox="1"/>
          <p:nvPr/>
        </p:nvSpPr>
        <p:spPr>
          <a:xfrm>
            <a:off x="3746453" y="2812053"/>
            <a:ext cx="29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y</a:t>
            </a:r>
            <a:endParaRPr b="0" i="0" sz="1800" u="none" cap="none" strike="noStrike">
              <a:solidFill>
                <a:srgbClr val="7B7B7B"/>
              </a:solidFill>
              <a:latin typeface="Avenir"/>
              <a:ea typeface="Avenir"/>
              <a:cs typeface="Avenir"/>
              <a:sym typeface="Avenir"/>
            </a:endParaRPr>
          </a:p>
        </p:txBody>
      </p:sp>
      <p:sp>
        <p:nvSpPr>
          <p:cNvPr id="1103" name="Google Shape;1103;g2ff36fa939d_0_1211"/>
          <p:cNvSpPr/>
          <p:nvPr/>
        </p:nvSpPr>
        <p:spPr>
          <a:xfrm rot="-5400000">
            <a:off x="2214375" y="2318200"/>
            <a:ext cx="342900" cy="36234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4" name="Google Shape;1104;g2ff36fa939d_0_1211"/>
          <p:cNvSpPr/>
          <p:nvPr/>
        </p:nvSpPr>
        <p:spPr>
          <a:xfrm>
            <a:off x="7986466" y="3259913"/>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105" name="Google Shape;1105;g2ff36fa939d_0_1211"/>
          <p:cNvGrpSpPr/>
          <p:nvPr/>
        </p:nvGrpSpPr>
        <p:grpSpPr>
          <a:xfrm>
            <a:off x="8411985" y="3259913"/>
            <a:ext cx="620819" cy="195300"/>
            <a:chOff x="8411985" y="2802713"/>
            <a:chExt cx="620819" cy="195300"/>
          </a:xfrm>
        </p:grpSpPr>
        <p:sp>
          <p:nvSpPr>
            <p:cNvPr id="1106" name="Google Shape;1106;g2ff36fa939d_0_1211"/>
            <p:cNvSpPr/>
            <p:nvPr/>
          </p:nvSpPr>
          <p:spPr>
            <a:xfrm>
              <a:off x="8411985" y="2802713"/>
              <a:ext cx="195300" cy="195300"/>
            </a:xfrm>
            <a:prstGeom prst="ellipse">
              <a:avLst/>
            </a:prstGeom>
            <a:solidFill>
              <a:srgbClr val="FF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7" name="Google Shape;1107;g2ff36fa939d_0_1211"/>
            <p:cNvSpPr/>
            <p:nvPr/>
          </p:nvSpPr>
          <p:spPr>
            <a:xfrm>
              <a:off x="8837504" y="2802713"/>
              <a:ext cx="195300" cy="195300"/>
            </a:xfrm>
            <a:prstGeom prst="ellipse">
              <a:avLst/>
            </a:prstGeom>
            <a:solidFill>
              <a:srgbClr val="00FF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108" name="Google Shape;1108;g2ff36fa939d_0_1211"/>
          <p:cNvSpPr/>
          <p:nvPr/>
        </p:nvSpPr>
        <p:spPr>
          <a:xfrm>
            <a:off x="9263023" y="3259913"/>
            <a:ext cx="195300" cy="195300"/>
          </a:xfrm>
          <a:prstGeom prst="ellipse">
            <a:avLst/>
          </a:prstGeom>
          <a:solidFill>
            <a:srgbClr val="4A86E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9" name="Google Shape;1109;g2ff36fa939d_0_1211"/>
          <p:cNvSpPr txBox="1"/>
          <p:nvPr/>
        </p:nvSpPr>
        <p:spPr>
          <a:xfrm>
            <a:off x="6629310" y="3175453"/>
            <a:ext cx="1104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i="0" lang="de-DE" sz="1800" u="none" cap="none" strike="noStrike">
                <a:solidFill>
                  <a:srgbClr val="7B7B7B"/>
                </a:solidFill>
                <a:latin typeface="Avenir"/>
                <a:ea typeface="Avenir"/>
                <a:cs typeface="Avenir"/>
                <a:sym typeface="Avenir"/>
              </a:rPr>
              <a:t>patient 4</a:t>
            </a:r>
            <a:endParaRPr sz="1800">
              <a:latin typeface="Avenir"/>
              <a:ea typeface="Avenir"/>
              <a:cs typeface="Avenir"/>
              <a:sym typeface="Avenir"/>
            </a:endParaRPr>
          </a:p>
        </p:txBody>
      </p:sp>
      <p:sp>
        <p:nvSpPr>
          <p:cNvPr id="1110" name="Google Shape;1110;g2ff36fa939d_0_1211"/>
          <p:cNvSpPr txBox="1"/>
          <p:nvPr/>
        </p:nvSpPr>
        <p:spPr>
          <a:xfrm>
            <a:off x="7872316"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x1</a:t>
            </a:r>
            <a:endParaRPr/>
          </a:p>
        </p:txBody>
      </p:sp>
      <p:sp>
        <p:nvSpPr>
          <p:cNvPr id="1111" name="Google Shape;1111;g2ff36fa939d_0_1211"/>
          <p:cNvSpPr txBox="1"/>
          <p:nvPr/>
        </p:nvSpPr>
        <p:spPr>
          <a:xfrm>
            <a:off x="8723354"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x3</a:t>
            </a:r>
            <a:endParaRPr/>
          </a:p>
        </p:txBody>
      </p:sp>
      <p:sp>
        <p:nvSpPr>
          <p:cNvPr id="1112" name="Google Shape;1112;g2ff36fa939d_0_1211"/>
          <p:cNvSpPr txBox="1"/>
          <p:nvPr/>
        </p:nvSpPr>
        <p:spPr>
          <a:xfrm>
            <a:off x="8297835"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x2</a:t>
            </a:r>
            <a:endParaRPr/>
          </a:p>
        </p:txBody>
      </p:sp>
      <p:sp>
        <p:nvSpPr>
          <p:cNvPr id="1113" name="Google Shape;1113;g2ff36fa939d_0_1211"/>
          <p:cNvSpPr txBox="1"/>
          <p:nvPr/>
        </p:nvSpPr>
        <p:spPr>
          <a:xfrm>
            <a:off x="9148873" y="2812057"/>
            <a:ext cx="4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B7B7B"/>
              </a:buClr>
              <a:buSzPts val="1800"/>
              <a:buFont typeface="Avenir"/>
              <a:buNone/>
            </a:pPr>
            <a:r>
              <a:rPr b="0" i="0" lang="de-DE" sz="1800" u="none" cap="none" strike="noStrike">
                <a:solidFill>
                  <a:srgbClr val="7B7B7B"/>
                </a:solidFill>
                <a:latin typeface="Avenir"/>
                <a:ea typeface="Avenir"/>
                <a:cs typeface="Avenir"/>
                <a:sym typeface="Avenir"/>
              </a:rPr>
              <a:t>x4</a:t>
            </a:r>
            <a:endParaRPr/>
          </a:p>
        </p:txBody>
      </p:sp>
      <p:sp>
        <p:nvSpPr>
          <p:cNvPr id="1114" name="Google Shape;1114;g2ff36fa939d_0_1211"/>
          <p:cNvSpPr/>
          <p:nvPr/>
        </p:nvSpPr>
        <p:spPr>
          <a:xfrm rot="-5400000">
            <a:off x="7913400" y="3192725"/>
            <a:ext cx="342900" cy="3297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quot;mathml&quot;:&quot;&lt;math style=\&quot;font-family:stix;font-size:18px;\&quot; xmlns=\&quot;http://www.w3.org/1998/Math/MathML\&quot;&gt;&lt;mstyle mathsize=\&quot;18px\&quot;&gt;&lt;msub&gt;&lt;mi mathcolor=\&quot;#00007F\&quot;&gt;&amp;#x3D5;&lt;/mi&gt;&lt;mi mathcolor=\&quot;#00007F\&quot;&gt;s&lt;/mi&gt;&lt;/msub&gt;&lt;mfenced mathcolor=\&quot;#00007F\&quot;&gt;&lt;msub&gt;&lt;mi&gt;x&lt;/mi&gt;&lt;mn&gt;1&lt;/mn&gt;&lt;/msub&gt;&lt;/mfenced&gt;&lt;/mstyle&gt;&lt;/math&gt;&quot;,&quot;truncated&quot;:false}" id="1115" name="Google Shape;1115;g2ff36fa939d_0_1211" title="ϕ subscript s open parentheses x subscript 1 close parentheses"/>
          <p:cNvPicPr preferRelativeResize="0"/>
          <p:nvPr/>
        </p:nvPicPr>
        <p:blipFill>
          <a:blip r:embed="rId3">
            <a:alphaModFix/>
          </a:blip>
          <a:stretch>
            <a:fillRect/>
          </a:stretch>
        </p:blipFill>
        <p:spPr>
          <a:xfrm>
            <a:off x="7857500" y="4012900"/>
            <a:ext cx="725424" cy="286512"/>
          </a:xfrm>
          <a:prstGeom prst="rect">
            <a:avLst/>
          </a:prstGeom>
          <a:noFill/>
          <a:ln>
            <a:noFill/>
          </a:ln>
        </p:spPr>
      </p:pic>
      <p:sp>
        <p:nvSpPr>
          <p:cNvPr id="1116" name="Google Shape;1116;g2ff36fa939d_0_1211"/>
          <p:cNvSpPr/>
          <p:nvPr/>
        </p:nvSpPr>
        <p:spPr>
          <a:xfrm>
            <a:off x="7810399" y="4528549"/>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17" name="Google Shape;1117;g2ff36fa939d_0_1211"/>
          <p:cNvSpPr/>
          <p:nvPr/>
        </p:nvSpPr>
        <p:spPr>
          <a:xfrm>
            <a:off x="9739224" y="4528549"/>
            <a:ext cx="195300" cy="195300"/>
          </a:xfrm>
          <a:prstGeom prst="ellipse">
            <a:avLst/>
          </a:prstGeom>
          <a:solidFill>
            <a:srgbClr val="FF000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18" name="Google Shape;1118;g2ff36fa939d_0_1211"/>
          <p:cNvSpPr/>
          <p:nvPr/>
        </p:nvSpPr>
        <p:spPr>
          <a:xfrm>
            <a:off x="9641113" y="4409899"/>
            <a:ext cx="373800" cy="432600"/>
          </a:xfrm>
          <a:prstGeom prst="mathMultiply">
            <a:avLst>
              <a:gd fmla="val 23355"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quot;mathml&quot;:&quot;&lt;math style=\&quot;font-family:stix;font-size:18px;\&quot; xmlns=\&quot;http://www.w3.org/1998/Math/MathML\&quot;&gt;&lt;mstyle mathsize=\&quot;18px\&quot;&gt;&lt;msub&gt;&lt;mi mathcolor=\&quot;#00007F\&quot;&gt;&amp;#x3D5;&lt;/mi&gt;&lt;mi mathcolor=\&quot;#00007F\&quot;&gt;s&lt;/mi&gt;&lt;/msub&gt;&lt;mfenced mathcolor=\&quot;#00007F\&quot;&gt;&lt;msub&gt;&lt;mi&gt;x&lt;/mi&gt;&lt;mn&gt;1&lt;/mn&gt;&lt;/msub&gt;&lt;/mfenced&gt;&lt;mo mathcolor=\&quot;#00007F\&quot;&gt;&amp;#xA0;&lt;/mo&gt;&lt;mo mathcolor=\&quot;#00007F\&quot;&gt;=&lt;/mo&gt;&lt;/mstyle&gt;&lt;/math&gt;&quot;,&quot;truncated&quot;:false}" id="1119" name="Google Shape;1119;g2ff36fa939d_0_1211" title="ϕ subscript s open parentheses x subscript 1 close parentheses space equals"/>
          <p:cNvPicPr preferRelativeResize="0"/>
          <p:nvPr/>
        </p:nvPicPr>
        <p:blipFill>
          <a:blip r:embed="rId4">
            <a:alphaModFix/>
          </a:blip>
          <a:stretch>
            <a:fillRect/>
          </a:stretch>
        </p:blipFill>
        <p:spPr>
          <a:xfrm>
            <a:off x="5817438" y="4781988"/>
            <a:ext cx="987552" cy="286512"/>
          </a:xfrm>
          <a:prstGeom prst="rect">
            <a:avLst/>
          </a:prstGeom>
          <a:noFill/>
          <a:ln>
            <a:noFill/>
          </a:ln>
        </p:spPr>
      </p:pic>
      <p:pic>
        <p:nvPicPr>
          <p:cNvPr descr="{&quot;mathml&quot;:&quot;&lt;math style=\&quot;font-family:stix;font-size:18px;\&quot; xmlns=\&quot;http://www.w3.org/1998/Math/MathML\&quot;&gt;&lt;mstyle mathsize=\&quot;18px\&quot;&gt;&lt;mi mathcolor=\&quot;#00007F\&quot;&gt;f&lt;/mi&gt;&lt;mfenced mathcolor=\&quot;#00007F\&quot;&gt;&lt;msub&gt;&lt;mi&gt;s&lt;/mi&gt;&lt;mrow&gt;&lt;mo&gt;+&lt;/mo&gt;&lt;msub&gt;&lt;mi&gt;x&lt;/mi&gt;&lt;mn&gt;1&lt;/mn&gt;&lt;/msub&gt;&lt;/mrow&gt;&lt;/msub&gt;&lt;/mfenced&gt;&lt;/mstyle&gt;&lt;/math&gt;&quot;,&quot;truncated&quot;:false}" id="1120" name="Google Shape;1120;g2ff36fa939d_0_1211" title="f open parentheses s subscript plus x subscript 1 end subscript close parentheses"/>
          <p:cNvPicPr preferRelativeResize="0"/>
          <p:nvPr/>
        </p:nvPicPr>
        <p:blipFill>
          <a:blip r:embed="rId5">
            <a:alphaModFix/>
          </a:blip>
          <a:stretch>
            <a:fillRect/>
          </a:stretch>
        </p:blipFill>
        <p:spPr>
          <a:xfrm>
            <a:off x="7378713" y="4738975"/>
            <a:ext cx="906272" cy="398272"/>
          </a:xfrm>
          <a:prstGeom prst="rect">
            <a:avLst/>
          </a:prstGeom>
          <a:noFill/>
          <a:ln>
            <a:noFill/>
          </a:ln>
        </p:spPr>
      </p:pic>
      <p:pic>
        <p:nvPicPr>
          <p:cNvPr descr="{&quot;mathml&quot;:&quot;&lt;math style=\&quot;font-family:stix;font-size:18px;\&quot; xmlns=\&quot;http://www.w3.org/1998/Math/MathML\&quot;&gt;&lt;mstyle mathsize=\&quot;18px\&quot;&gt;&lt;mo mathcolor=\&quot;#00007F\&quot;&gt;-&lt;/mo&gt;&lt;/mstyle&gt;&lt;/math&gt;&quot;,&quot;truncated&quot;:false}" id="1121" name="Google Shape;1121;g2ff36fa939d_0_1211" title="minus"/>
          <p:cNvPicPr preferRelativeResize="0"/>
          <p:nvPr/>
        </p:nvPicPr>
        <p:blipFill>
          <a:blip r:embed="rId6">
            <a:alphaModFix/>
          </a:blip>
          <a:stretch>
            <a:fillRect/>
          </a:stretch>
        </p:blipFill>
        <p:spPr>
          <a:xfrm>
            <a:off x="8634600" y="4895700"/>
            <a:ext cx="203200" cy="67056"/>
          </a:xfrm>
          <a:prstGeom prst="rect">
            <a:avLst/>
          </a:prstGeom>
          <a:noFill/>
          <a:ln>
            <a:noFill/>
          </a:ln>
        </p:spPr>
      </p:pic>
      <p:pic>
        <p:nvPicPr>
          <p:cNvPr descr="{&quot;mathml&quot;:&quot;&lt;math style=\&quot;font-family:stix;font-size:18px;\&quot; xmlns=\&quot;http://www.w3.org/1998/Math/MathML\&quot;&gt;&lt;mstyle mathsize=\&quot;18px\&quot;&gt;&lt;mi mathcolor=\&quot;#00007F\&quot;&gt;f&lt;/mi&gt;&lt;mfenced mathcolor=\&quot;#00007F\&quot;&gt;&lt;msub&gt;&lt;mi&gt;s&lt;/mi&gt;&lt;mrow&gt;&lt;mo&gt;-&lt;/mo&gt;&lt;msub&gt;&lt;mi&gt;x&lt;/mi&gt;&lt;mn&gt;1&lt;/mn&gt;&lt;/msub&gt;&lt;/mrow&gt;&lt;/msub&gt;&lt;/mfenced&gt;&lt;/mstyle&gt;&lt;/math&gt;&quot;,&quot;truncated&quot;:false}" id="1122" name="Google Shape;1122;g2ff36fa939d_0_1211" title="f open parentheses s subscript negative x subscript 1 end subscript close parentheses"/>
          <p:cNvPicPr preferRelativeResize="0"/>
          <p:nvPr/>
        </p:nvPicPr>
        <p:blipFill>
          <a:blip r:embed="rId7">
            <a:alphaModFix/>
          </a:blip>
          <a:stretch>
            <a:fillRect/>
          </a:stretch>
        </p:blipFill>
        <p:spPr>
          <a:xfrm>
            <a:off x="9268025" y="4726102"/>
            <a:ext cx="906272" cy="398272"/>
          </a:xfrm>
          <a:prstGeom prst="rect">
            <a:avLst/>
          </a:prstGeom>
          <a:noFill/>
          <a:ln>
            <a:noFill/>
          </a:ln>
        </p:spPr>
      </p:pic>
      <p:sp>
        <p:nvSpPr>
          <p:cNvPr id="1123" name="Google Shape;1123;g2ff36fa939d_0_1211"/>
          <p:cNvSpPr txBox="1"/>
          <p:nvPr>
            <p:ph idx="1" type="body"/>
          </p:nvPr>
        </p:nvSpPr>
        <p:spPr>
          <a:xfrm>
            <a:off x="838200" y="2017645"/>
            <a:ext cx="10515600" cy="12558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de-DE">
                <a:solidFill>
                  <a:schemeClr val="dk1"/>
                </a:solidFill>
                <a:latin typeface="Avenir"/>
                <a:ea typeface="Avenir"/>
                <a:cs typeface="Avenir"/>
                <a:sym typeface="Avenir"/>
              </a:rPr>
              <a:t>Idea: give local explanation for single instances by computing the contribution of each feature to the prediction</a:t>
            </a:r>
            <a:endParaRPr>
              <a:solidFill>
                <a:schemeClr val="dk1"/>
              </a:solidFill>
              <a:latin typeface="Avenir"/>
              <a:ea typeface="Avenir"/>
              <a:cs typeface="Avenir"/>
              <a:sym typeface="Avenir"/>
            </a:endParaRPr>
          </a:p>
          <a:p>
            <a:pPr indent="0" lvl="0" marL="0" rtl="0" algn="l">
              <a:lnSpc>
                <a:spcPct val="100000"/>
              </a:lnSpc>
              <a:spcBef>
                <a:spcPts val="0"/>
              </a:spcBef>
              <a:spcAft>
                <a:spcPts val="0"/>
              </a:spcAft>
              <a:buNone/>
            </a:pPr>
            <a:r>
              <a:t/>
            </a:r>
            <a:endParaRPr>
              <a:solidFill>
                <a:schemeClr val="dk1"/>
              </a:solidFill>
              <a:latin typeface="Avenir"/>
              <a:ea typeface="Avenir"/>
              <a:cs typeface="Avenir"/>
              <a:sym typeface="Avenir"/>
            </a:endParaRPr>
          </a:p>
        </p:txBody>
      </p:sp>
      <p:sp>
        <p:nvSpPr>
          <p:cNvPr id="1124" name="Google Shape;1124;g2ff36fa939d_0_1211"/>
          <p:cNvSpPr txBox="1"/>
          <p:nvPr/>
        </p:nvSpPr>
        <p:spPr>
          <a:xfrm>
            <a:off x="5301500" y="5550600"/>
            <a:ext cx="3623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000">
                <a:solidFill>
                  <a:srgbClr val="13C7FE"/>
                </a:solidFill>
                <a:latin typeface="Avenir"/>
                <a:ea typeface="Avenir"/>
                <a:cs typeface="Avenir"/>
                <a:sym typeface="Avenir"/>
              </a:rPr>
              <a:t>Shapley value (contribution):  </a:t>
            </a:r>
            <a:endParaRPr sz="2000">
              <a:solidFill>
                <a:srgbClr val="13C7FE"/>
              </a:solidFill>
            </a:endParaRPr>
          </a:p>
        </p:txBody>
      </p:sp>
      <p:pic>
        <p:nvPicPr>
          <p:cNvPr descr="{&quot;mathml&quot;:&quot;&lt;math style=\&quot;font-family:stix;font-size:18px;\&quot; xmlns=\&quot;http://www.w3.org/1998/Math/MathML\&quot;&gt;&lt;mstyle mathsize=\&quot;18px\&quot;&gt;&lt;mi mathcolor=\&quot;#00007F\&quot;&gt;&amp;#x3D5;&lt;/mi&gt;&lt;mfenced mathcolor=\&quot;#00007F\&quot;&gt;&lt;msub&gt;&lt;mi&gt;x&lt;/mi&gt;&lt;mn&gt;1&lt;/mn&gt;&lt;/msub&gt;&lt;/mfenced&gt;&lt;mo mathcolor=\&quot;#00007F\&quot;&gt;=&lt;/mo&gt;&lt;munder mathcolor=\&quot;#00007F\&quot;&gt;&lt;mo&gt;&amp;#x2211;&lt;/mo&gt;&lt;mrow&gt;&lt;mi&gt;s&lt;/mi&gt;&lt;mo&gt;&amp;#x2208;&lt;/mo&gt;&lt;mi&gt;S&lt;/mi&gt;&lt;/mrow&gt;&lt;/munder&gt;&lt;msub&gt;&lt;mi mathcolor=\&quot;#00007F\&quot;&gt;w&lt;/mi&gt;&lt;mi mathcolor=\&quot;#00007F\&quot;&gt;s&lt;/mi&gt;&lt;/msub&gt;&lt;msub&gt;&lt;mi mathcolor=\&quot;#00007F\&quot;&gt;&amp;#x3D5;&lt;/mi&gt;&lt;mi mathcolor=\&quot;#00007F\&quot;&gt;s&lt;/mi&gt;&lt;/msub&gt;&lt;mfenced mathcolor=\&quot;#00007F\&quot;&gt;&lt;msub&gt;&lt;mi&gt;x&lt;/mi&gt;&lt;mn&gt;1&lt;/mn&gt;&lt;/msub&gt;&lt;/mfenced&gt;&lt;/mstyle&gt;&lt;/math&gt;&quot;,&quot;truncated&quot;:false}" id="1125" name="Google Shape;1125;g2ff36fa939d_0_1211" title="ϕ open parentheses x subscript 1 close parentheses equals sum for s element of S of w subscript s ϕ subscript s open parentheses x subscript 1 close parentheses"/>
          <p:cNvPicPr preferRelativeResize="0"/>
          <p:nvPr/>
        </p:nvPicPr>
        <p:blipFill>
          <a:blip r:embed="rId8">
            <a:alphaModFix/>
          </a:blip>
          <a:stretch>
            <a:fillRect/>
          </a:stretch>
        </p:blipFill>
        <p:spPr>
          <a:xfrm>
            <a:off x="8924900" y="5534712"/>
            <a:ext cx="2312775" cy="530088"/>
          </a:xfrm>
          <a:prstGeom prst="rect">
            <a:avLst/>
          </a:prstGeom>
          <a:noFill/>
          <a:ln>
            <a:noFill/>
          </a:ln>
        </p:spPr>
      </p:pic>
      <p:sp>
        <p:nvSpPr>
          <p:cNvPr id="1126" name="Google Shape;1126;g2ff36fa939d_0_1211"/>
          <p:cNvSpPr/>
          <p:nvPr/>
        </p:nvSpPr>
        <p:spPr>
          <a:xfrm>
            <a:off x="8789963" y="4723850"/>
            <a:ext cx="2743200" cy="679200"/>
          </a:xfrm>
          <a:prstGeom prst="wedgeRoundRectCallout">
            <a:avLst>
              <a:gd fmla="val 3088" name="adj1"/>
              <a:gd fmla="val 82435" name="adj2"/>
              <a:gd fmla="val 0" name="adj3"/>
            </a:avLst>
          </a:prstGeom>
          <a:solidFill>
            <a:srgbClr val="FFFFFF"/>
          </a:solidFill>
          <a:ln cap="flat" cmpd="sng" w="28575">
            <a:solidFill>
              <a:srgbClr val="7B7B7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rgbClr val="7B7B7B"/>
                </a:solidFill>
                <a:latin typeface="Avenir"/>
                <a:ea typeface="Avenir"/>
                <a:cs typeface="Avenir"/>
                <a:sym typeface="Avenir"/>
              </a:rPr>
              <a:t>smallest and largest sets have the highest weights</a:t>
            </a:r>
            <a:endParaRPr>
              <a:solidFill>
                <a:srgbClr val="7B7B7B"/>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g2ff36fa939d_0_1310"/>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Model-Agnostic XAI Methods</a:t>
            </a:r>
            <a:endParaRPr>
              <a:latin typeface="Play"/>
              <a:ea typeface="Play"/>
              <a:cs typeface="Play"/>
              <a:sym typeface="Play"/>
            </a:endParaRPr>
          </a:p>
        </p:txBody>
      </p:sp>
      <p:sp>
        <p:nvSpPr>
          <p:cNvPr id="1132" name="Google Shape;1132;g2ff36fa939d_0_1310"/>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solidFill>
                  <a:schemeClr val="accent3"/>
                </a:solidFill>
                <a:latin typeface="Play"/>
                <a:ea typeface="Play"/>
                <a:cs typeface="Play"/>
                <a:sym typeface="Play"/>
              </a:rPr>
              <a:t>SHAP (SHapley Additive exPlanations)</a:t>
            </a:r>
            <a:endParaRPr>
              <a:latin typeface="Play"/>
              <a:ea typeface="Play"/>
              <a:cs typeface="Play"/>
              <a:sym typeface="Play"/>
            </a:endParaRPr>
          </a:p>
        </p:txBody>
      </p:sp>
      <p:sp>
        <p:nvSpPr>
          <p:cNvPr id="1133" name="Google Shape;1133;g2ff36fa939d_0_1310"/>
          <p:cNvSpPr/>
          <p:nvPr/>
        </p:nvSpPr>
        <p:spPr>
          <a:xfrm>
            <a:off x="838250" y="1880050"/>
            <a:ext cx="5193300" cy="3432900"/>
          </a:xfrm>
          <a:prstGeom prst="rect">
            <a:avLst/>
          </a:prstGeom>
          <a:noFill/>
          <a:ln>
            <a:noFill/>
          </a:ln>
        </p:spPr>
        <p:txBody>
          <a:bodyPr anchorCtr="0" anchor="t" bIns="60000" lIns="120000" spcFirstLastPara="1" rIns="120000" wrap="square" tIns="60000">
            <a:noAutofit/>
          </a:bodyPr>
          <a:lstStyle/>
          <a:p>
            <a:pPr indent="0" lvl="0" marL="0" marR="0" rtl="0" algn="ctr">
              <a:spcBef>
                <a:spcPts val="0"/>
              </a:spcBef>
              <a:spcAft>
                <a:spcPts val="0"/>
              </a:spcAft>
              <a:buNone/>
            </a:pPr>
            <a:r>
              <a:rPr lang="de-DE" sz="2200">
                <a:solidFill>
                  <a:schemeClr val="dk1"/>
                </a:solidFill>
                <a:latin typeface="Play"/>
                <a:ea typeface="Play"/>
                <a:cs typeface="Play"/>
                <a:sym typeface="Play"/>
              </a:rPr>
              <a:t>Advantages</a:t>
            </a:r>
            <a:endParaRPr sz="2200">
              <a:solidFill>
                <a:schemeClr val="dk1"/>
              </a:solidFill>
              <a:latin typeface="Play"/>
              <a:ea typeface="Play"/>
              <a:cs typeface="Play"/>
              <a:sym typeface="Play"/>
            </a:endParaRPr>
          </a:p>
          <a:p>
            <a:pPr indent="0" lvl="0" marL="0" marR="0" rtl="0" algn="ctr">
              <a:spcBef>
                <a:spcPts val="0"/>
              </a:spcBef>
              <a:spcAft>
                <a:spcPts val="0"/>
              </a:spcAft>
              <a:buNone/>
            </a:pPr>
            <a:r>
              <a:t/>
            </a:r>
            <a:endParaRPr sz="1000">
              <a:solidFill>
                <a:schemeClr val="dk1"/>
              </a:solidFill>
              <a:latin typeface="Play"/>
              <a:ea typeface="Play"/>
              <a:cs typeface="Play"/>
              <a:sym typeface="Play"/>
            </a:endParaRPr>
          </a:p>
          <a:p>
            <a:pPr indent="-355600" lvl="0" marL="457200" rtl="0" algn="just">
              <a:spcBef>
                <a:spcPts val="0"/>
              </a:spcBef>
              <a:spcAft>
                <a:spcPts val="0"/>
              </a:spcAft>
              <a:buClr>
                <a:srgbClr val="8CB423"/>
              </a:buClr>
              <a:buSzPts val="2000"/>
              <a:buFont typeface="Avenir"/>
              <a:buChar char="➢"/>
            </a:pPr>
            <a:r>
              <a:rPr lang="de-DE" sz="2000">
                <a:solidFill>
                  <a:srgbClr val="8CB423"/>
                </a:solidFill>
                <a:latin typeface="Avenir"/>
                <a:ea typeface="Avenir"/>
                <a:cs typeface="Avenir"/>
                <a:sym typeface="Avenir"/>
              </a:rPr>
              <a:t>The fast computation of Shapley values makes it possible to compute the many Shapley values needed for </a:t>
            </a:r>
            <a:r>
              <a:rPr b="1" lang="de-DE" sz="2000">
                <a:solidFill>
                  <a:srgbClr val="8CB423"/>
                </a:solidFill>
                <a:latin typeface="Avenir"/>
                <a:ea typeface="Avenir"/>
                <a:cs typeface="Avenir"/>
                <a:sym typeface="Avenir"/>
              </a:rPr>
              <a:t>global model interpretations</a:t>
            </a:r>
            <a:r>
              <a:rPr lang="de-DE" sz="2000">
                <a:solidFill>
                  <a:srgbClr val="8CB423"/>
                </a:solidFill>
                <a:latin typeface="Avenir"/>
                <a:ea typeface="Avenir"/>
                <a:cs typeface="Avenir"/>
                <a:sym typeface="Avenir"/>
              </a:rPr>
              <a:t>.</a:t>
            </a:r>
            <a:endParaRPr sz="2000">
              <a:solidFill>
                <a:srgbClr val="8CB423"/>
              </a:solidFill>
              <a:latin typeface="Avenir"/>
              <a:ea typeface="Avenir"/>
              <a:cs typeface="Avenir"/>
              <a:sym typeface="Avenir"/>
            </a:endParaRPr>
          </a:p>
          <a:p>
            <a:pPr indent="-355600" lvl="0" marL="457200" rtl="0" algn="just">
              <a:spcBef>
                <a:spcPts val="0"/>
              </a:spcBef>
              <a:spcAft>
                <a:spcPts val="0"/>
              </a:spcAft>
              <a:buClr>
                <a:srgbClr val="8CB423"/>
              </a:buClr>
              <a:buSzPts val="2000"/>
              <a:buFont typeface="Avenir"/>
              <a:buChar char="➢"/>
            </a:pPr>
            <a:r>
              <a:rPr lang="de-DE" sz="2000">
                <a:solidFill>
                  <a:srgbClr val="8CB423"/>
                </a:solidFill>
                <a:latin typeface="Avenir"/>
                <a:ea typeface="Avenir"/>
                <a:cs typeface="Avenir"/>
                <a:sym typeface="Avenir"/>
              </a:rPr>
              <a:t>SHAP provides local and global interpretations, which are consistent, since the Shapley values are the atomic unit of the global interpretations.</a:t>
            </a:r>
            <a:endParaRPr sz="2000">
              <a:solidFill>
                <a:srgbClr val="8CB423"/>
              </a:solidFill>
              <a:latin typeface="Avenir"/>
              <a:ea typeface="Avenir"/>
              <a:cs typeface="Avenir"/>
              <a:sym typeface="Avenir"/>
            </a:endParaRPr>
          </a:p>
        </p:txBody>
      </p:sp>
      <p:sp>
        <p:nvSpPr>
          <p:cNvPr id="1134" name="Google Shape;1134;g2ff36fa939d_0_1310"/>
          <p:cNvSpPr/>
          <p:nvPr/>
        </p:nvSpPr>
        <p:spPr>
          <a:xfrm>
            <a:off x="6165350" y="1880050"/>
            <a:ext cx="5193300" cy="3432900"/>
          </a:xfrm>
          <a:prstGeom prst="rect">
            <a:avLst/>
          </a:prstGeom>
          <a:noFill/>
          <a:ln>
            <a:noFill/>
          </a:ln>
        </p:spPr>
        <p:txBody>
          <a:bodyPr anchorCtr="0" anchor="t" bIns="60000" lIns="120000" spcFirstLastPara="1" rIns="120000" wrap="square" tIns="60000">
            <a:noAutofit/>
          </a:bodyPr>
          <a:lstStyle/>
          <a:p>
            <a:pPr indent="0" lvl="0" marL="0" marR="0" rtl="0" algn="ctr">
              <a:spcBef>
                <a:spcPts val="0"/>
              </a:spcBef>
              <a:spcAft>
                <a:spcPts val="0"/>
              </a:spcAft>
              <a:buNone/>
            </a:pPr>
            <a:r>
              <a:rPr lang="de-DE" sz="2200">
                <a:solidFill>
                  <a:schemeClr val="dk1"/>
                </a:solidFill>
                <a:latin typeface="Play"/>
                <a:ea typeface="Play"/>
                <a:cs typeface="Play"/>
                <a:sym typeface="Play"/>
              </a:rPr>
              <a:t>Disadvantages</a:t>
            </a:r>
            <a:endParaRPr sz="2200">
              <a:solidFill>
                <a:schemeClr val="dk1"/>
              </a:solidFill>
              <a:latin typeface="Play"/>
              <a:ea typeface="Play"/>
              <a:cs typeface="Play"/>
              <a:sym typeface="Play"/>
            </a:endParaRPr>
          </a:p>
          <a:p>
            <a:pPr indent="0" lvl="0" marL="0" marR="0" rtl="0" algn="ctr">
              <a:spcBef>
                <a:spcPts val="0"/>
              </a:spcBef>
              <a:spcAft>
                <a:spcPts val="0"/>
              </a:spcAft>
              <a:buNone/>
            </a:pPr>
            <a:r>
              <a:t/>
            </a:r>
            <a:endParaRPr sz="1000">
              <a:solidFill>
                <a:schemeClr val="dk1"/>
              </a:solidFill>
              <a:latin typeface="Play"/>
              <a:ea typeface="Play"/>
              <a:cs typeface="Play"/>
              <a:sym typeface="Play"/>
            </a:endParaRPr>
          </a:p>
          <a:p>
            <a:pPr indent="-355600" lvl="0" marL="457200" rtl="0" algn="just">
              <a:spcBef>
                <a:spcPts val="0"/>
              </a:spcBef>
              <a:spcAft>
                <a:spcPts val="0"/>
              </a:spcAft>
              <a:buClr>
                <a:srgbClr val="CC0000"/>
              </a:buClr>
              <a:buSzPts val="2000"/>
              <a:buFont typeface="Avenir"/>
              <a:buChar char="➢"/>
            </a:pPr>
            <a:r>
              <a:rPr lang="de-DE" sz="2000">
                <a:solidFill>
                  <a:srgbClr val="CC0000"/>
                </a:solidFill>
                <a:latin typeface="Avenir"/>
                <a:ea typeface="Avenir"/>
                <a:cs typeface="Avenir"/>
                <a:sym typeface="Avenir"/>
              </a:rPr>
              <a:t>SHAP assumes feature independence: Importance might be split between correlated features.</a:t>
            </a:r>
            <a:endParaRPr sz="2000">
              <a:solidFill>
                <a:srgbClr val="CC0000"/>
              </a:solidFill>
              <a:latin typeface="Avenir"/>
              <a:ea typeface="Avenir"/>
              <a:cs typeface="Avenir"/>
              <a:sym typeface="Avenir"/>
            </a:endParaRPr>
          </a:p>
          <a:p>
            <a:pPr indent="0" lvl="0" marL="0" marR="0" rtl="0" algn="l">
              <a:spcBef>
                <a:spcPts val="0"/>
              </a:spcBef>
              <a:spcAft>
                <a:spcPts val="0"/>
              </a:spcAft>
              <a:buNone/>
            </a:pPr>
            <a:r>
              <a:t/>
            </a:r>
            <a:endParaRPr b="1" sz="2200">
              <a:solidFill>
                <a:srgbClr val="808080"/>
              </a:solidFill>
              <a:latin typeface="Avenir"/>
              <a:ea typeface="Avenir"/>
              <a:cs typeface="Avenir"/>
              <a:sym typeface="Avenir"/>
            </a:endParaRPr>
          </a:p>
        </p:txBody>
      </p:sp>
      <p:sp>
        <p:nvSpPr>
          <p:cNvPr id="1135" name="Google Shape;1135;g2ff36fa939d_0_1310"/>
          <p:cNvSpPr/>
          <p:nvPr/>
        </p:nvSpPr>
        <p:spPr>
          <a:xfrm>
            <a:off x="1982850" y="3125788"/>
            <a:ext cx="8226300" cy="1551900"/>
          </a:xfrm>
          <a:prstGeom prst="roundRect">
            <a:avLst>
              <a:gd fmla="val 16667" name="adj"/>
            </a:avLst>
          </a:prstGeom>
          <a:solidFill>
            <a:srgbClr val="F3F3F3"/>
          </a:solidFill>
          <a:ln cap="flat" cmpd="sng" w="28575">
            <a:solidFill>
              <a:srgbClr val="13C7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2400">
                <a:solidFill>
                  <a:schemeClr val="dk1"/>
                </a:solidFill>
                <a:latin typeface="Play"/>
                <a:ea typeface="Play"/>
                <a:cs typeface="Play"/>
                <a:sym typeface="Play"/>
              </a:rPr>
              <a:t>Now go to Notebook:</a:t>
            </a:r>
            <a:endParaRPr sz="2400">
              <a:solidFill>
                <a:schemeClr val="dk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3</a:t>
            </a:r>
            <a:r>
              <a:rPr lang="de-DE" sz="2400">
                <a:solidFill>
                  <a:schemeClr val="accent1"/>
                </a:solidFill>
                <a:latin typeface="Play"/>
                <a:ea typeface="Play"/>
                <a:cs typeface="Play"/>
                <a:sym typeface="Play"/>
              </a:rPr>
              <a:t>-Tutorial_SHAP.ipynb</a:t>
            </a:r>
            <a:endParaRPr sz="2400">
              <a:solidFill>
                <a:schemeClr val="accen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2ff36fa939d_0_53"/>
          <p:cNvSpPr txBox="1"/>
          <p:nvPr>
            <p:ph type="title"/>
          </p:nvPr>
        </p:nvSpPr>
        <p:spPr>
          <a:xfrm>
            <a:off x="838200" y="730229"/>
            <a:ext cx="2743200" cy="75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1141" name="Google Shape;1141;g2ff36fa939d_0_53"/>
          <p:cNvSpPr txBox="1"/>
          <p:nvPr>
            <p:ph idx="1" type="body"/>
          </p:nvPr>
        </p:nvSpPr>
        <p:spPr>
          <a:xfrm>
            <a:off x="944380" y="1794503"/>
            <a:ext cx="8393100" cy="3930600"/>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90000"/>
              </a:lnSpc>
              <a:spcBef>
                <a:spcPts val="0"/>
              </a:spcBef>
              <a:spcAft>
                <a:spcPts val="0"/>
              </a:spcAft>
              <a:buClr>
                <a:schemeClr val="accent4"/>
              </a:buClr>
              <a:buSzPts val="2200"/>
              <a:buAutoNum type="arabicPeriod"/>
            </a:pPr>
            <a:r>
              <a:rPr lang="de-DE">
                <a:solidFill>
                  <a:schemeClr val="accent4"/>
                </a:solidFill>
                <a:latin typeface="Play"/>
                <a:ea typeface="Play"/>
                <a:cs typeface="Play"/>
                <a:sym typeface="Play"/>
              </a:rPr>
              <a:t>ML Best-Practices for Omics Data</a:t>
            </a:r>
            <a:endParaRPr>
              <a:solidFill>
                <a:schemeClr val="accent4"/>
              </a:solidFill>
              <a:latin typeface="Play"/>
              <a:ea typeface="Play"/>
              <a:cs typeface="Play"/>
              <a:sym typeface="Play"/>
            </a:endParaRPr>
          </a:p>
          <a:p>
            <a:pPr indent="-514350" lvl="0" marL="514350" rtl="0" algn="l">
              <a:lnSpc>
                <a:spcPct val="90000"/>
              </a:lnSpc>
              <a:spcBef>
                <a:spcPts val="1000"/>
              </a:spcBef>
              <a:spcAft>
                <a:spcPts val="0"/>
              </a:spcAft>
              <a:buSzPts val="2200"/>
              <a:buFont typeface="Play"/>
              <a:buAutoNum type="arabicPeriod"/>
            </a:pPr>
            <a:r>
              <a:rPr lang="de-DE">
                <a:latin typeface="Play"/>
                <a:ea typeface="Play"/>
                <a:cs typeface="Play"/>
                <a:sym typeface="Play"/>
              </a:rPr>
              <a:t>Introduction to eXplainable AI (XAI)</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Model-Agnostic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Permutation Feature Importance</a:t>
            </a:r>
            <a:endParaRPr>
              <a:solidFill>
                <a:schemeClr val="accent3"/>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SHAP (SHapley Additive exPlanations)</a:t>
            </a:r>
            <a:endParaRPr>
              <a:solidFill>
                <a:schemeClr val="accent3"/>
              </a:solidFill>
              <a:latin typeface="Play"/>
              <a:ea typeface="Play"/>
              <a:cs typeface="Play"/>
              <a:sym typeface="Play"/>
            </a:endParaRPr>
          </a:p>
          <a:p>
            <a:pPr indent="-514350" lvl="0" marL="514350" rtl="0" algn="l">
              <a:spcBef>
                <a:spcPts val="1000"/>
              </a:spcBef>
              <a:spcAft>
                <a:spcPts val="0"/>
              </a:spcAft>
              <a:buClr>
                <a:schemeClr val="accent1"/>
              </a:buClr>
              <a:buSzPts val="2200"/>
              <a:buAutoNum type="arabicPeriod"/>
            </a:pPr>
            <a:r>
              <a:rPr lang="de-DE">
                <a:solidFill>
                  <a:schemeClr val="accent1"/>
                </a:solidFill>
                <a:latin typeface="Play"/>
                <a:ea typeface="Play"/>
                <a:cs typeface="Play"/>
                <a:sym typeface="Play"/>
              </a:rPr>
              <a:t>Coffee Break</a:t>
            </a:r>
            <a:endParaRPr>
              <a:solidFill>
                <a:schemeClr val="accent1"/>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Model-Specific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Forest Guided Clustering</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XAI Best-Practices for Omics Data</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Wrap-Up</a:t>
            </a:r>
            <a:endParaRPr>
              <a:latin typeface="Play"/>
              <a:ea typeface="Play"/>
              <a:cs typeface="Play"/>
              <a:sym typeface="Play"/>
            </a:endParaRPr>
          </a:p>
        </p:txBody>
      </p:sp>
      <p:pic>
        <p:nvPicPr>
          <p:cNvPr id="1142" name="Google Shape;1142;g2ff36fa939d_0_53"/>
          <p:cNvPicPr preferRelativeResize="0"/>
          <p:nvPr/>
        </p:nvPicPr>
        <p:blipFill>
          <a:blip r:embed="rId3">
            <a:alphaModFix/>
          </a:blip>
          <a:stretch>
            <a:fillRect/>
          </a:stretch>
        </p:blipFill>
        <p:spPr>
          <a:xfrm>
            <a:off x="8667350" y="4165726"/>
            <a:ext cx="2045000" cy="2048999"/>
          </a:xfrm>
          <a:prstGeom prst="rect">
            <a:avLst/>
          </a:prstGeom>
          <a:noFill/>
          <a:ln>
            <a:noFill/>
          </a:ln>
        </p:spPr>
      </p:pic>
      <p:sp>
        <p:nvSpPr>
          <p:cNvPr id="1143" name="Google Shape;1143;g2ff36fa939d_0_53"/>
          <p:cNvSpPr txBox="1"/>
          <p:nvPr/>
        </p:nvSpPr>
        <p:spPr>
          <a:xfrm>
            <a:off x="7187700" y="3180525"/>
            <a:ext cx="5004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800">
                <a:solidFill>
                  <a:schemeClr val="accent1"/>
                </a:solidFill>
                <a:latin typeface="Play"/>
                <a:ea typeface="Play"/>
                <a:cs typeface="Play"/>
                <a:sym typeface="Play"/>
              </a:rPr>
              <a:t>GitHub Repository:</a:t>
            </a:r>
            <a:endParaRPr sz="2800">
              <a:solidFill>
                <a:schemeClr val="accent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https://tinyurl.com/54d7y2zp</a:t>
            </a:r>
            <a:endParaRPr sz="2400">
              <a:solidFill>
                <a:schemeClr val="accent1"/>
              </a:solidFill>
              <a:latin typeface="Play"/>
              <a:ea typeface="Play"/>
              <a:cs typeface="Play"/>
              <a:sym typeface="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
          <p:cNvSpPr txBox="1"/>
          <p:nvPr>
            <p:ph type="title"/>
          </p:nvPr>
        </p:nvSpPr>
        <p:spPr>
          <a:xfrm>
            <a:off x="838200" y="730229"/>
            <a:ext cx="2743200" cy="7537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169" name="Google Shape;169;p1"/>
          <p:cNvSpPr txBox="1"/>
          <p:nvPr>
            <p:ph idx="1" type="body"/>
          </p:nvPr>
        </p:nvSpPr>
        <p:spPr>
          <a:xfrm>
            <a:off x="944380" y="1794503"/>
            <a:ext cx="8393244" cy="3930613"/>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90000"/>
              </a:lnSpc>
              <a:spcBef>
                <a:spcPts val="0"/>
              </a:spcBef>
              <a:spcAft>
                <a:spcPts val="0"/>
              </a:spcAft>
              <a:buClr>
                <a:schemeClr val="accent4"/>
              </a:buClr>
              <a:buSzPts val="2200"/>
              <a:buAutoNum type="arabicPeriod"/>
            </a:pPr>
            <a:r>
              <a:rPr lang="de-DE">
                <a:solidFill>
                  <a:schemeClr val="accent4"/>
                </a:solidFill>
                <a:latin typeface="Play"/>
                <a:ea typeface="Play"/>
                <a:cs typeface="Play"/>
                <a:sym typeface="Play"/>
              </a:rPr>
              <a:t>ML Best-Practices </a:t>
            </a:r>
            <a:r>
              <a:rPr lang="de-DE">
                <a:solidFill>
                  <a:schemeClr val="accent4"/>
                </a:solidFill>
                <a:latin typeface="Play"/>
                <a:ea typeface="Play"/>
                <a:cs typeface="Play"/>
                <a:sym typeface="Play"/>
              </a:rPr>
              <a:t>for Omics Data</a:t>
            </a:r>
            <a:endParaRPr>
              <a:solidFill>
                <a:schemeClr val="accent4"/>
              </a:solidFill>
              <a:latin typeface="Play"/>
              <a:ea typeface="Play"/>
              <a:cs typeface="Play"/>
              <a:sym typeface="Play"/>
            </a:endParaRPr>
          </a:p>
          <a:p>
            <a:pPr indent="-514350" lvl="0" marL="514350" rtl="0" algn="l">
              <a:lnSpc>
                <a:spcPct val="90000"/>
              </a:lnSpc>
              <a:spcBef>
                <a:spcPts val="1000"/>
              </a:spcBef>
              <a:spcAft>
                <a:spcPts val="0"/>
              </a:spcAft>
              <a:buSzPts val="2200"/>
              <a:buFont typeface="Play"/>
              <a:buAutoNum type="arabicPeriod"/>
            </a:pPr>
            <a:r>
              <a:rPr lang="de-DE">
                <a:latin typeface="Play"/>
                <a:ea typeface="Play"/>
                <a:cs typeface="Play"/>
                <a:sym typeface="Play"/>
              </a:rPr>
              <a:t>Introduction to eXplainable AI (XAI)</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Model-Agnostic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Permutation Feature Importance</a:t>
            </a:r>
            <a:endParaRPr>
              <a:solidFill>
                <a:schemeClr val="accent3"/>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SHAP (SHapley Additive exPlanations)</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Coffee Break</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Model-Specific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Forest Guided Clustering</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XAI Best-Practices for Omics Data</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Wrap-Up</a:t>
            </a:r>
            <a:endParaRPr>
              <a:latin typeface="Play"/>
              <a:ea typeface="Play"/>
              <a:cs typeface="Play"/>
              <a:sym typeface="Play"/>
            </a:endParaRPr>
          </a:p>
        </p:txBody>
      </p:sp>
      <p:pic>
        <p:nvPicPr>
          <p:cNvPr id="170" name="Google Shape;170;p1"/>
          <p:cNvPicPr preferRelativeResize="0"/>
          <p:nvPr/>
        </p:nvPicPr>
        <p:blipFill>
          <a:blip r:embed="rId3">
            <a:alphaModFix/>
          </a:blip>
          <a:stretch>
            <a:fillRect/>
          </a:stretch>
        </p:blipFill>
        <p:spPr>
          <a:xfrm>
            <a:off x="8667350" y="4165726"/>
            <a:ext cx="2045000" cy="2048999"/>
          </a:xfrm>
          <a:prstGeom prst="rect">
            <a:avLst/>
          </a:prstGeom>
          <a:noFill/>
          <a:ln>
            <a:noFill/>
          </a:ln>
        </p:spPr>
      </p:pic>
      <p:sp>
        <p:nvSpPr>
          <p:cNvPr id="171" name="Google Shape;171;p1"/>
          <p:cNvSpPr txBox="1"/>
          <p:nvPr/>
        </p:nvSpPr>
        <p:spPr>
          <a:xfrm>
            <a:off x="7187700" y="3180525"/>
            <a:ext cx="5004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800">
                <a:solidFill>
                  <a:schemeClr val="accent1"/>
                </a:solidFill>
                <a:latin typeface="Play"/>
                <a:ea typeface="Play"/>
                <a:cs typeface="Play"/>
                <a:sym typeface="Play"/>
              </a:rPr>
              <a:t>GitHub Repository:</a:t>
            </a:r>
            <a:endParaRPr sz="2800">
              <a:solidFill>
                <a:schemeClr val="accent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https://tinyurl.com/54d7y2zp</a:t>
            </a:r>
            <a:endParaRPr sz="2400">
              <a:solidFill>
                <a:schemeClr val="accent1"/>
              </a:solidFill>
              <a:latin typeface="Play"/>
              <a:ea typeface="Play"/>
              <a:cs typeface="Play"/>
              <a:sym typeface="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g2ff36fa939d_0_1630"/>
          <p:cNvSpPr txBox="1"/>
          <p:nvPr>
            <p:ph type="title"/>
          </p:nvPr>
        </p:nvSpPr>
        <p:spPr>
          <a:xfrm>
            <a:off x="838200" y="730229"/>
            <a:ext cx="2743200" cy="75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1149" name="Google Shape;1149;g2ff36fa939d_0_1630"/>
          <p:cNvSpPr txBox="1"/>
          <p:nvPr>
            <p:ph idx="1" type="body"/>
          </p:nvPr>
        </p:nvSpPr>
        <p:spPr>
          <a:xfrm>
            <a:off x="944380" y="1794503"/>
            <a:ext cx="8393100" cy="3930600"/>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90000"/>
              </a:lnSpc>
              <a:spcBef>
                <a:spcPts val="0"/>
              </a:spcBef>
              <a:spcAft>
                <a:spcPts val="0"/>
              </a:spcAft>
              <a:buClr>
                <a:schemeClr val="accent4"/>
              </a:buClr>
              <a:buSzPts val="2200"/>
              <a:buAutoNum type="arabicPeriod"/>
            </a:pPr>
            <a:r>
              <a:rPr lang="de-DE">
                <a:solidFill>
                  <a:schemeClr val="accent4"/>
                </a:solidFill>
                <a:latin typeface="Play"/>
                <a:ea typeface="Play"/>
                <a:cs typeface="Play"/>
                <a:sym typeface="Play"/>
              </a:rPr>
              <a:t>ML Best-Practices for Omics Data</a:t>
            </a:r>
            <a:endParaRPr>
              <a:solidFill>
                <a:schemeClr val="accent4"/>
              </a:solidFill>
              <a:latin typeface="Play"/>
              <a:ea typeface="Play"/>
              <a:cs typeface="Play"/>
              <a:sym typeface="Play"/>
            </a:endParaRPr>
          </a:p>
          <a:p>
            <a:pPr indent="-514350" lvl="0" marL="514350" rtl="0" algn="l">
              <a:lnSpc>
                <a:spcPct val="90000"/>
              </a:lnSpc>
              <a:spcBef>
                <a:spcPts val="1000"/>
              </a:spcBef>
              <a:spcAft>
                <a:spcPts val="0"/>
              </a:spcAft>
              <a:buSzPts val="2200"/>
              <a:buFont typeface="Play"/>
              <a:buAutoNum type="arabicPeriod"/>
            </a:pPr>
            <a:r>
              <a:rPr lang="de-DE">
                <a:latin typeface="Play"/>
                <a:ea typeface="Play"/>
                <a:cs typeface="Play"/>
                <a:sym typeface="Play"/>
              </a:rPr>
              <a:t>Introduction to eXplainable AI (XAI)</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Model-Agnostic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Permutation Feature Importance</a:t>
            </a:r>
            <a:endParaRPr>
              <a:solidFill>
                <a:schemeClr val="accent3"/>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SHAP (SHapley Additive exPlanations)</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Coffee Break</a:t>
            </a:r>
            <a:endParaRPr>
              <a:latin typeface="Play"/>
              <a:ea typeface="Play"/>
              <a:cs typeface="Play"/>
              <a:sym typeface="Play"/>
            </a:endParaRPr>
          </a:p>
          <a:p>
            <a:pPr indent="-514350" lvl="0" marL="514350" rtl="0" algn="l">
              <a:spcBef>
                <a:spcPts val="1000"/>
              </a:spcBef>
              <a:spcAft>
                <a:spcPts val="0"/>
              </a:spcAft>
              <a:buClr>
                <a:schemeClr val="accent1"/>
              </a:buClr>
              <a:buSzPts val="2200"/>
              <a:buAutoNum type="arabicPeriod"/>
            </a:pPr>
            <a:r>
              <a:rPr lang="de-DE">
                <a:solidFill>
                  <a:schemeClr val="accent1"/>
                </a:solidFill>
                <a:latin typeface="Play"/>
                <a:ea typeface="Play"/>
                <a:cs typeface="Play"/>
                <a:sym typeface="Play"/>
              </a:rPr>
              <a:t>Interpretation with Model-Specific XAI Methods</a:t>
            </a:r>
            <a:endParaRPr>
              <a:solidFill>
                <a:schemeClr val="accent1"/>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Forest Guided Clustering</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XAI Best-Practices for Omics Data</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Wrap-Up</a:t>
            </a:r>
            <a:endParaRPr>
              <a:latin typeface="Play"/>
              <a:ea typeface="Play"/>
              <a:cs typeface="Play"/>
              <a:sym typeface="Play"/>
            </a:endParaRPr>
          </a:p>
        </p:txBody>
      </p:sp>
      <p:pic>
        <p:nvPicPr>
          <p:cNvPr id="1150" name="Google Shape;1150;g2ff36fa939d_0_1630"/>
          <p:cNvPicPr preferRelativeResize="0"/>
          <p:nvPr/>
        </p:nvPicPr>
        <p:blipFill>
          <a:blip r:embed="rId3">
            <a:alphaModFix/>
          </a:blip>
          <a:stretch>
            <a:fillRect/>
          </a:stretch>
        </p:blipFill>
        <p:spPr>
          <a:xfrm>
            <a:off x="8667350" y="4165726"/>
            <a:ext cx="2045000" cy="2048999"/>
          </a:xfrm>
          <a:prstGeom prst="rect">
            <a:avLst/>
          </a:prstGeom>
          <a:noFill/>
          <a:ln>
            <a:noFill/>
          </a:ln>
        </p:spPr>
      </p:pic>
      <p:sp>
        <p:nvSpPr>
          <p:cNvPr id="1151" name="Google Shape;1151;g2ff36fa939d_0_1630"/>
          <p:cNvSpPr txBox="1"/>
          <p:nvPr/>
        </p:nvSpPr>
        <p:spPr>
          <a:xfrm>
            <a:off x="7187700" y="3180525"/>
            <a:ext cx="5004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800">
                <a:solidFill>
                  <a:schemeClr val="accent1"/>
                </a:solidFill>
                <a:latin typeface="Play"/>
                <a:ea typeface="Play"/>
                <a:cs typeface="Play"/>
                <a:sym typeface="Play"/>
              </a:rPr>
              <a:t>GitHub Repository:</a:t>
            </a:r>
            <a:endParaRPr sz="2800">
              <a:solidFill>
                <a:schemeClr val="accent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https://tinyurl.com/54d7y2zp</a:t>
            </a:r>
            <a:endParaRPr sz="2400">
              <a:solidFill>
                <a:schemeClr val="accent1"/>
              </a:solidFill>
              <a:latin typeface="Play"/>
              <a:ea typeface="Play"/>
              <a:cs typeface="Play"/>
              <a:sym typeface="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g2ff36fa939d_0_74"/>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Model-Specific XAI Methods</a:t>
            </a:r>
            <a:endParaRPr>
              <a:latin typeface="Play"/>
              <a:ea typeface="Play"/>
              <a:cs typeface="Play"/>
              <a:sym typeface="Play"/>
            </a:endParaRPr>
          </a:p>
        </p:txBody>
      </p:sp>
      <p:sp>
        <p:nvSpPr>
          <p:cNvPr id="1157" name="Google Shape;1157;g2ff36fa939d_0_74"/>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Forest Guided Clustering</a:t>
            </a:r>
            <a:endParaRPr>
              <a:latin typeface="Play"/>
              <a:ea typeface="Play"/>
              <a:cs typeface="Play"/>
              <a:sym typeface="Play"/>
            </a:endParaRPr>
          </a:p>
        </p:txBody>
      </p:sp>
      <p:sp>
        <p:nvSpPr>
          <p:cNvPr id="1158" name="Google Shape;1158;g2ff36fa939d_0_74"/>
          <p:cNvSpPr/>
          <p:nvPr/>
        </p:nvSpPr>
        <p:spPr>
          <a:xfrm>
            <a:off x="838200" y="1965875"/>
            <a:ext cx="10515600" cy="1092600"/>
          </a:xfrm>
          <a:prstGeom prst="rect">
            <a:avLst/>
          </a:prstGeom>
          <a:noFill/>
          <a:ln>
            <a:noFill/>
          </a:ln>
        </p:spPr>
        <p:txBody>
          <a:bodyPr anchorCtr="0" anchor="t" bIns="60000" lIns="120000" spcFirstLastPara="1" rIns="120000" wrap="square" tIns="60000">
            <a:noAutofit/>
          </a:bodyPr>
          <a:lstStyle/>
          <a:p>
            <a:pPr indent="0" lvl="0" marL="0" marR="0" rtl="0" algn="l">
              <a:spcBef>
                <a:spcPts val="0"/>
              </a:spcBef>
              <a:spcAft>
                <a:spcPts val="0"/>
              </a:spcAft>
              <a:buNone/>
            </a:pPr>
            <a:r>
              <a:rPr b="1" lang="de-DE" sz="2200">
                <a:solidFill>
                  <a:schemeClr val="dk1"/>
                </a:solidFill>
                <a:latin typeface="Avenir"/>
                <a:ea typeface="Avenir"/>
                <a:cs typeface="Avenir"/>
                <a:sym typeface="Avenir"/>
              </a:rPr>
              <a:t>Idea:</a:t>
            </a:r>
            <a:r>
              <a:rPr lang="de-DE" sz="2200">
                <a:solidFill>
                  <a:schemeClr val="dk1"/>
                </a:solidFill>
                <a:latin typeface="Avenir"/>
                <a:ea typeface="Avenir"/>
                <a:cs typeface="Avenir"/>
                <a:sym typeface="Avenir"/>
              </a:rPr>
              <a:t> explain the decision-making process of a Random Forest model by grouping the data into subgroups of instances that follow similar decision paths in the Random Forest model</a:t>
            </a:r>
            <a:endParaRPr sz="2200">
              <a:solidFill>
                <a:schemeClr val="dk1"/>
              </a:solidFill>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g2ff36fa939d_0_783"/>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Model-Specific XAI Methods</a:t>
            </a:r>
            <a:endParaRPr>
              <a:latin typeface="Play"/>
              <a:ea typeface="Play"/>
              <a:cs typeface="Play"/>
              <a:sym typeface="Play"/>
            </a:endParaRPr>
          </a:p>
        </p:txBody>
      </p:sp>
      <p:sp>
        <p:nvSpPr>
          <p:cNvPr id="1164" name="Google Shape;1164;g2ff36fa939d_0_783"/>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Forest Guided Clustering</a:t>
            </a:r>
            <a:endParaRPr>
              <a:latin typeface="Play"/>
              <a:ea typeface="Play"/>
              <a:cs typeface="Play"/>
              <a:sym typeface="Play"/>
            </a:endParaRPr>
          </a:p>
        </p:txBody>
      </p:sp>
      <p:pic>
        <p:nvPicPr>
          <p:cNvPr id="1165" name="Google Shape;1165;g2ff36fa939d_0_783"/>
          <p:cNvPicPr preferRelativeResize="0"/>
          <p:nvPr/>
        </p:nvPicPr>
        <p:blipFill rotWithShape="1">
          <a:blip r:embed="rId3">
            <a:alphaModFix/>
          </a:blip>
          <a:srcRect b="0" l="0" r="0" t="0"/>
          <a:stretch/>
        </p:blipFill>
        <p:spPr>
          <a:xfrm>
            <a:off x="2765463" y="1945474"/>
            <a:ext cx="6661077" cy="4484588"/>
          </a:xfrm>
          <a:prstGeom prst="rect">
            <a:avLst/>
          </a:prstGeom>
          <a:noFill/>
          <a:ln>
            <a:noFill/>
          </a:ln>
        </p:spPr>
      </p:pic>
      <p:sp>
        <p:nvSpPr>
          <p:cNvPr id="1166" name="Google Shape;1166;g2ff36fa939d_0_783"/>
          <p:cNvSpPr/>
          <p:nvPr/>
        </p:nvSpPr>
        <p:spPr>
          <a:xfrm>
            <a:off x="2765463" y="3060306"/>
            <a:ext cx="6661075" cy="3369775"/>
          </a:xfrm>
          <a:custGeom>
            <a:rect b="b" l="l" r="r" t="t"/>
            <a:pathLst>
              <a:path extrusionOk="0" h="10000" w="10000">
                <a:moveTo>
                  <a:pt x="0" y="0"/>
                </a:moveTo>
                <a:lnTo>
                  <a:pt x="10000" y="0"/>
                </a:lnTo>
                <a:cubicBezTo>
                  <a:pt x="9995" y="3331"/>
                  <a:pt x="9989" y="6662"/>
                  <a:pt x="9984" y="9993"/>
                </a:cubicBezTo>
                <a:lnTo>
                  <a:pt x="0" y="10000"/>
                </a:lnTo>
                <a:lnTo>
                  <a:pt x="0" y="0"/>
                </a:lnTo>
                <a:close/>
              </a:path>
            </a:pathLst>
          </a:custGeom>
          <a:solidFill>
            <a:srgbClr val="FFFFFF">
              <a:alpha val="70200"/>
            </a:srgbClr>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67" name="Google Shape;1167;g2ff36fa939d_0_783"/>
          <p:cNvSpPr/>
          <p:nvPr/>
        </p:nvSpPr>
        <p:spPr>
          <a:xfrm>
            <a:off x="9016750" y="1250300"/>
            <a:ext cx="2605200" cy="1090500"/>
          </a:xfrm>
          <a:prstGeom prst="wedgeRoundRectCallout">
            <a:avLst>
              <a:gd fmla="val -79609" name="adj1"/>
              <a:gd fmla="val 64558" name="adj2"/>
              <a:gd fmla="val 0" name="adj3"/>
            </a:avLst>
          </a:prstGeom>
          <a:solidFill>
            <a:srgbClr val="FFFFFF"/>
          </a:solidFill>
          <a:ln cap="flat" cmpd="sng" w="2857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de-DE">
                <a:solidFill>
                  <a:srgbClr val="1F497D"/>
                </a:solidFill>
                <a:latin typeface="Avenir"/>
                <a:ea typeface="Avenir"/>
                <a:cs typeface="Avenir"/>
                <a:sym typeface="Avenir"/>
              </a:rPr>
              <a:t>User Input:</a:t>
            </a:r>
            <a:endParaRPr>
              <a:solidFill>
                <a:srgbClr val="1F497D"/>
              </a:solidFill>
            </a:endParaRPr>
          </a:p>
          <a:p>
            <a:pPr indent="-215900" lvl="0" marL="228600" rtl="0" algn="just">
              <a:spcBef>
                <a:spcPts val="0"/>
              </a:spcBef>
              <a:spcAft>
                <a:spcPts val="0"/>
              </a:spcAft>
              <a:buClr>
                <a:srgbClr val="1F497D"/>
              </a:buClr>
              <a:buSzPts val="1400"/>
              <a:buChar char="•"/>
            </a:pPr>
            <a:r>
              <a:rPr lang="de-DE">
                <a:solidFill>
                  <a:srgbClr val="1F497D"/>
                </a:solidFill>
                <a:latin typeface="Avenir"/>
                <a:ea typeface="Avenir"/>
                <a:cs typeface="Avenir"/>
                <a:sym typeface="Avenir"/>
              </a:rPr>
              <a:t>T</a:t>
            </a:r>
            <a:r>
              <a:rPr lang="de-DE">
                <a:solidFill>
                  <a:srgbClr val="1F497D"/>
                </a:solidFill>
                <a:latin typeface="Avenir"/>
                <a:ea typeface="Avenir"/>
                <a:cs typeface="Avenir"/>
                <a:sym typeface="Avenir"/>
              </a:rPr>
              <a:t>arget values</a:t>
            </a:r>
            <a:endParaRPr>
              <a:solidFill>
                <a:srgbClr val="1F497D"/>
              </a:solidFill>
            </a:endParaRPr>
          </a:p>
          <a:p>
            <a:pPr indent="-215900" lvl="0" marL="228600" rtl="0" algn="just">
              <a:spcBef>
                <a:spcPts val="0"/>
              </a:spcBef>
              <a:spcAft>
                <a:spcPts val="0"/>
              </a:spcAft>
              <a:buClr>
                <a:srgbClr val="1F497D"/>
              </a:buClr>
              <a:buSzPts val="1400"/>
              <a:buChar char="•"/>
            </a:pPr>
            <a:r>
              <a:rPr lang="de-DE">
                <a:solidFill>
                  <a:srgbClr val="1F497D"/>
                </a:solidFill>
                <a:latin typeface="Avenir"/>
                <a:ea typeface="Avenir"/>
                <a:cs typeface="Avenir"/>
                <a:sym typeface="Avenir"/>
              </a:rPr>
              <a:t>F</a:t>
            </a:r>
            <a:r>
              <a:rPr lang="de-DE">
                <a:solidFill>
                  <a:srgbClr val="1F497D"/>
                </a:solidFill>
                <a:latin typeface="Avenir"/>
                <a:ea typeface="Avenir"/>
                <a:cs typeface="Avenir"/>
                <a:sym typeface="Avenir"/>
              </a:rPr>
              <a:t>eature matrix</a:t>
            </a:r>
            <a:endParaRPr>
              <a:solidFill>
                <a:srgbClr val="1F497D"/>
              </a:solidFill>
            </a:endParaRPr>
          </a:p>
          <a:p>
            <a:pPr indent="-215900" lvl="0" marL="228600" rtl="0" algn="just">
              <a:spcBef>
                <a:spcPts val="0"/>
              </a:spcBef>
              <a:spcAft>
                <a:spcPts val="0"/>
              </a:spcAft>
              <a:buClr>
                <a:srgbClr val="1F497D"/>
              </a:buClr>
              <a:buSzPts val="1400"/>
              <a:buChar char="•"/>
            </a:pPr>
            <a:r>
              <a:rPr lang="de-DE">
                <a:solidFill>
                  <a:srgbClr val="1F497D"/>
                </a:solidFill>
                <a:latin typeface="Avenir"/>
                <a:ea typeface="Avenir"/>
                <a:cs typeface="Avenir"/>
                <a:sym typeface="Avenir"/>
              </a:rPr>
              <a:t>Random Forest model</a:t>
            </a:r>
            <a:endParaRPr>
              <a:solidFill>
                <a:srgbClr val="1F497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g2ff36fa939d_0_792"/>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Model-Specific XAI Methods</a:t>
            </a:r>
            <a:endParaRPr>
              <a:latin typeface="Play"/>
              <a:ea typeface="Play"/>
              <a:cs typeface="Play"/>
              <a:sym typeface="Play"/>
            </a:endParaRPr>
          </a:p>
        </p:txBody>
      </p:sp>
      <p:sp>
        <p:nvSpPr>
          <p:cNvPr id="1173" name="Google Shape;1173;g2ff36fa939d_0_792"/>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Forest Guided Clustering</a:t>
            </a:r>
            <a:endParaRPr>
              <a:latin typeface="Play"/>
              <a:ea typeface="Play"/>
              <a:cs typeface="Play"/>
              <a:sym typeface="Play"/>
            </a:endParaRPr>
          </a:p>
        </p:txBody>
      </p:sp>
      <p:pic>
        <p:nvPicPr>
          <p:cNvPr id="1174" name="Google Shape;1174;g2ff36fa939d_0_792"/>
          <p:cNvPicPr preferRelativeResize="0"/>
          <p:nvPr/>
        </p:nvPicPr>
        <p:blipFill rotWithShape="1">
          <a:blip r:embed="rId3">
            <a:alphaModFix/>
          </a:blip>
          <a:srcRect b="0" l="0" r="0" t="0"/>
          <a:stretch/>
        </p:blipFill>
        <p:spPr>
          <a:xfrm>
            <a:off x="2765463" y="1945474"/>
            <a:ext cx="6661077" cy="4484588"/>
          </a:xfrm>
          <a:prstGeom prst="rect">
            <a:avLst/>
          </a:prstGeom>
          <a:noFill/>
          <a:ln>
            <a:noFill/>
          </a:ln>
        </p:spPr>
      </p:pic>
      <p:sp>
        <p:nvSpPr>
          <p:cNvPr id="1175" name="Google Shape;1175;g2ff36fa939d_0_792"/>
          <p:cNvSpPr/>
          <p:nvPr/>
        </p:nvSpPr>
        <p:spPr>
          <a:xfrm>
            <a:off x="2765475" y="3998652"/>
            <a:ext cx="6661075" cy="2431425"/>
          </a:xfrm>
          <a:custGeom>
            <a:rect b="b" l="l" r="r" t="t"/>
            <a:pathLst>
              <a:path extrusionOk="0" h="10000" w="10000">
                <a:moveTo>
                  <a:pt x="0" y="0"/>
                </a:moveTo>
                <a:lnTo>
                  <a:pt x="10000" y="0"/>
                </a:lnTo>
                <a:cubicBezTo>
                  <a:pt x="9995" y="3331"/>
                  <a:pt x="9989" y="6662"/>
                  <a:pt x="9984" y="9993"/>
                </a:cubicBezTo>
                <a:lnTo>
                  <a:pt x="0" y="10000"/>
                </a:lnTo>
                <a:lnTo>
                  <a:pt x="0" y="0"/>
                </a:lnTo>
                <a:close/>
              </a:path>
            </a:pathLst>
          </a:custGeom>
          <a:solidFill>
            <a:srgbClr val="FFFFFF">
              <a:alpha val="70200"/>
            </a:srgbClr>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76" name="Google Shape;1176;g2ff36fa939d_0_792"/>
          <p:cNvSpPr/>
          <p:nvPr/>
        </p:nvSpPr>
        <p:spPr>
          <a:xfrm>
            <a:off x="2765450" y="1945479"/>
            <a:ext cx="6661075" cy="1090500"/>
          </a:xfrm>
          <a:custGeom>
            <a:rect b="b" l="l" r="r" t="t"/>
            <a:pathLst>
              <a:path extrusionOk="0" h="10000" w="10000">
                <a:moveTo>
                  <a:pt x="0" y="0"/>
                </a:moveTo>
                <a:lnTo>
                  <a:pt x="10000" y="0"/>
                </a:lnTo>
                <a:cubicBezTo>
                  <a:pt x="9995" y="3331"/>
                  <a:pt x="9989" y="6662"/>
                  <a:pt x="9984" y="9993"/>
                </a:cubicBezTo>
                <a:lnTo>
                  <a:pt x="0" y="10000"/>
                </a:lnTo>
                <a:lnTo>
                  <a:pt x="0" y="0"/>
                </a:lnTo>
                <a:close/>
              </a:path>
            </a:pathLst>
          </a:custGeom>
          <a:solidFill>
            <a:srgbClr val="FFFFFF">
              <a:alpha val="70200"/>
            </a:srgbClr>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77" name="Google Shape;1177;g2ff36fa939d_0_792"/>
          <p:cNvSpPr/>
          <p:nvPr/>
        </p:nvSpPr>
        <p:spPr>
          <a:xfrm>
            <a:off x="9016750" y="1250300"/>
            <a:ext cx="2605200" cy="1090500"/>
          </a:xfrm>
          <a:prstGeom prst="wedgeRoundRectCallout">
            <a:avLst>
              <a:gd fmla="val -79609" name="adj1"/>
              <a:gd fmla="val 64558" name="adj2"/>
              <a:gd fmla="val 0" name="adj3"/>
            </a:avLst>
          </a:prstGeom>
          <a:solidFill>
            <a:srgbClr val="FFFFFF"/>
          </a:solidFill>
          <a:ln cap="flat" cmpd="sng" w="28575">
            <a:solidFill>
              <a:srgbClr val="7B7B7B"/>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de-DE">
                <a:solidFill>
                  <a:srgbClr val="7F7F7F"/>
                </a:solidFill>
                <a:latin typeface="Avenir"/>
                <a:ea typeface="Avenir"/>
                <a:cs typeface="Avenir"/>
                <a:sym typeface="Avenir"/>
              </a:rPr>
              <a:t>User Input:</a:t>
            </a:r>
            <a:endParaRPr>
              <a:solidFill>
                <a:srgbClr val="7F7F7F"/>
              </a:solidFill>
            </a:endParaRPr>
          </a:p>
          <a:p>
            <a:pPr indent="-215900" lvl="0" marL="228600" rtl="0" algn="just">
              <a:spcBef>
                <a:spcPts val="0"/>
              </a:spcBef>
              <a:spcAft>
                <a:spcPts val="0"/>
              </a:spcAft>
              <a:buClr>
                <a:srgbClr val="7F7F7F"/>
              </a:buClr>
              <a:buSzPts val="1400"/>
              <a:buChar char="•"/>
            </a:pPr>
            <a:r>
              <a:rPr lang="de-DE">
                <a:solidFill>
                  <a:srgbClr val="7F7F7F"/>
                </a:solidFill>
                <a:latin typeface="Avenir"/>
                <a:ea typeface="Avenir"/>
                <a:cs typeface="Avenir"/>
                <a:sym typeface="Avenir"/>
              </a:rPr>
              <a:t>Target values</a:t>
            </a:r>
            <a:endParaRPr>
              <a:solidFill>
                <a:srgbClr val="7F7F7F"/>
              </a:solidFill>
            </a:endParaRPr>
          </a:p>
          <a:p>
            <a:pPr indent="-215900" lvl="0" marL="228600" rtl="0" algn="just">
              <a:spcBef>
                <a:spcPts val="0"/>
              </a:spcBef>
              <a:spcAft>
                <a:spcPts val="0"/>
              </a:spcAft>
              <a:buClr>
                <a:srgbClr val="7F7F7F"/>
              </a:buClr>
              <a:buSzPts val="1400"/>
              <a:buChar char="•"/>
            </a:pPr>
            <a:r>
              <a:rPr lang="de-DE">
                <a:solidFill>
                  <a:srgbClr val="7F7F7F"/>
                </a:solidFill>
                <a:latin typeface="Avenir"/>
                <a:ea typeface="Avenir"/>
                <a:cs typeface="Avenir"/>
                <a:sym typeface="Avenir"/>
              </a:rPr>
              <a:t>Feature matrix</a:t>
            </a:r>
            <a:endParaRPr>
              <a:solidFill>
                <a:srgbClr val="7F7F7F"/>
              </a:solidFill>
            </a:endParaRPr>
          </a:p>
          <a:p>
            <a:pPr indent="-215900" lvl="0" marL="228600" rtl="0" algn="just">
              <a:spcBef>
                <a:spcPts val="0"/>
              </a:spcBef>
              <a:spcAft>
                <a:spcPts val="0"/>
              </a:spcAft>
              <a:buClr>
                <a:srgbClr val="7F7F7F"/>
              </a:buClr>
              <a:buSzPts val="1400"/>
              <a:buChar char="•"/>
            </a:pPr>
            <a:r>
              <a:rPr lang="de-DE">
                <a:solidFill>
                  <a:srgbClr val="7F7F7F"/>
                </a:solidFill>
                <a:latin typeface="Avenir"/>
                <a:ea typeface="Avenir"/>
                <a:cs typeface="Avenir"/>
                <a:sym typeface="Avenir"/>
              </a:rPr>
              <a:t>Random Forest model</a:t>
            </a:r>
            <a:endParaRPr>
              <a:solidFill>
                <a:srgbClr val="7F7F7F"/>
              </a:solidFill>
            </a:endParaRPr>
          </a:p>
        </p:txBody>
      </p:sp>
      <p:sp>
        <p:nvSpPr>
          <p:cNvPr id="1178" name="Google Shape;1178;g2ff36fa939d_0_792"/>
          <p:cNvSpPr/>
          <p:nvPr/>
        </p:nvSpPr>
        <p:spPr>
          <a:xfrm>
            <a:off x="8343725" y="2603950"/>
            <a:ext cx="2756700" cy="1197300"/>
          </a:xfrm>
          <a:prstGeom prst="wedgeRoundRectCallout">
            <a:avLst>
              <a:gd fmla="val -86738" name="adj1"/>
              <a:gd fmla="val 8264" name="adj2"/>
              <a:gd fmla="val 0" name="adj3"/>
            </a:avLst>
          </a:prstGeom>
          <a:solidFill>
            <a:srgbClr val="FFFFFF"/>
          </a:solidFill>
          <a:ln cap="flat" cmpd="sng" w="2857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600">
                <a:solidFill>
                  <a:srgbClr val="1F497D"/>
                </a:solidFill>
                <a:latin typeface="Avenir"/>
                <a:ea typeface="Avenir"/>
                <a:cs typeface="Avenir"/>
                <a:sym typeface="Avenir"/>
              </a:rPr>
              <a:t>Use the structure of the Random Forest model to define a similarity between data points. </a:t>
            </a:r>
            <a:endParaRPr>
              <a:solidFill>
                <a:srgbClr val="1F497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g2ff36fa939d_0_802"/>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Model-Specific XAI Methods</a:t>
            </a:r>
            <a:endParaRPr>
              <a:latin typeface="Play"/>
              <a:ea typeface="Play"/>
              <a:cs typeface="Play"/>
              <a:sym typeface="Play"/>
            </a:endParaRPr>
          </a:p>
        </p:txBody>
      </p:sp>
      <p:sp>
        <p:nvSpPr>
          <p:cNvPr id="1184" name="Google Shape;1184;g2ff36fa939d_0_802"/>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Forest Guided Clustering</a:t>
            </a:r>
            <a:endParaRPr>
              <a:latin typeface="Play"/>
              <a:ea typeface="Play"/>
              <a:cs typeface="Play"/>
              <a:sym typeface="Play"/>
            </a:endParaRPr>
          </a:p>
        </p:txBody>
      </p:sp>
      <p:pic>
        <p:nvPicPr>
          <p:cNvPr id="1185" name="Google Shape;1185;g2ff36fa939d_0_802"/>
          <p:cNvPicPr preferRelativeResize="0"/>
          <p:nvPr/>
        </p:nvPicPr>
        <p:blipFill rotWithShape="1">
          <a:blip r:embed="rId3">
            <a:alphaModFix/>
          </a:blip>
          <a:srcRect b="0" l="0" r="0" t="0"/>
          <a:stretch/>
        </p:blipFill>
        <p:spPr>
          <a:xfrm>
            <a:off x="2765463" y="1945474"/>
            <a:ext cx="6661077" cy="4484588"/>
          </a:xfrm>
          <a:prstGeom prst="rect">
            <a:avLst/>
          </a:prstGeom>
          <a:noFill/>
          <a:ln>
            <a:noFill/>
          </a:ln>
        </p:spPr>
      </p:pic>
      <p:sp>
        <p:nvSpPr>
          <p:cNvPr id="1186" name="Google Shape;1186;g2ff36fa939d_0_802"/>
          <p:cNvSpPr/>
          <p:nvPr/>
        </p:nvSpPr>
        <p:spPr>
          <a:xfrm>
            <a:off x="2765475" y="5014551"/>
            <a:ext cx="6661075" cy="1415525"/>
          </a:xfrm>
          <a:custGeom>
            <a:rect b="b" l="l" r="r" t="t"/>
            <a:pathLst>
              <a:path extrusionOk="0" h="10000" w="10000">
                <a:moveTo>
                  <a:pt x="0" y="0"/>
                </a:moveTo>
                <a:lnTo>
                  <a:pt x="10000" y="0"/>
                </a:lnTo>
                <a:cubicBezTo>
                  <a:pt x="9995" y="3331"/>
                  <a:pt x="9989" y="6662"/>
                  <a:pt x="9984" y="9993"/>
                </a:cubicBezTo>
                <a:lnTo>
                  <a:pt x="0" y="10000"/>
                </a:lnTo>
                <a:lnTo>
                  <a:pt x="0" y="0"/>
                </a:lnTo>
                <a:close/>
              </a:path>
            </a:pathLst>
          </a:custGeom>
          <a:solidFill>
            <a:srgbClr val="FFFFFF">
              <a:alpha val="70200"/>
            </a:srgbClr>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87" name="Google Shape;1187;g2ff36fa939d_0_802"/>
          <p:cNvSpPr/>
          <p:nvPr/>
        </p:nvSpPr>
        <p:spPr>
          <a:xfrm>
            <a:off x="2765450" y="1945472"/>
            <a:ext cx="6661075" cy="1896800"/>
          </a:xfrm>
          <a:custGeom>
            <a:rect b="b" l="l" r="r" t="t"/>
            <a:pathLst>
              <a:path extrusionOk="0" h="10000" w="10000">
                <a:moveTo>
                  <a:pt x="0" y="0"/>
                </a:moveTo>
                <a:lnTo>
                  <a:pt x="10000" y="0"/>
                </a:lnTo>
                <a:cubicBezTo>
                  <a:pt x="9995" y="3331"/>
                  <a:pt x="9989" y="6662"/>
                  <a:pt x="9984" y="9993"/>
                </a:cubicBezTo>
                <a:lnTo>
                  <a:pt x="0" y="10000"/>
                </a:lnTo>
                <a:lnTo>
                  <a:pt x="0" y="0"/>
                </a:lnTo>
                <a:close/>
              </a:path>
            </a:pathLst>
          </a:custGeom>
          <a:solidFill>
            <a:srgbClr val="FFFFFF">
              <a:alpha val="70200"/>
            </a:srgbClr>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88" name="Google Shape;1188;g2ff36fa939d_0_802"/>
          <p:cNvSpPr/>
          <p:nvPr/>
        </p:nvSpPr>
        <p:spPr>
          <a:xfrm>
            <a:off x="9016750" y="1250300"/>
            <a:ext cx="2605200" cy="1090500"/>
          </a:xfrm>
          <a:prstGeom prst="wedgeRoundRectCallout">
            <a:avLst>
              <a:gd fmla="val -79609" name="adj1"/>
              <a:gd fmla="val 64558" name="adj2"/>
              <a:gd fmla="val 0" name="adj3"/>
            </a:avLst>
          </a:prstGeom>
          <a:solidFill>
            <a:srgbClr val="FFFFFF"/>
          </a:solidFill>
          <a:ln cap="flat" cmpd="sng" w="28575">
            <a:solidFill>
              <a:srgbClr val="7B7B7B"/>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de-DE">
                <a:solidFill>
                  <a:srgbClr val="7F7F7F"/>
                </a:solidFill>
                <a:latin typeface="Avenir"/>
                <a:ea typeface="Avenir"/>
                <a:cs typeface="Avenir"/>
                <a:sym typeface="Avenir"/>
              </a:rPr>
              <a:t>User Input:</a:t>
            </a:r>
            <a:endParaRPr>
              <a:solidFill>
                <a:srgbClr val="7F7F7F"/>
              </a:solidFill>
            </a:endParaRPr>
          </a:p>
          <a:p>
            <a:pPr indent="-215900" lvl="0" marL="228600" rtl="0" algn="just">
              <a:spcBef>
                <a:spcPts val="0"/>
              </a:spcBef>
              <a:spcAft>
                <a:spcPts val="0"/>
              </a:spcAft>
              <a:buClr>
                <a:srgbClr val="7F7F7F"/>
              </a:buClr>
              <a:buSzPts val="1400"/>
              <a:buChar char="•"/>
            </a:pPr>
            <a:r>
              <a:rPr lang="de-DE">
                <a:solidFill>
                  <a:srgbClr val="7F7F7F"/>
                </a:solidFill>
                <a:latin typeface="Avenir"/>
                <a:ea typeface="Avenir"/>
                <a:cs typeface="Avenir"/>
                <a:sym typeface="Avenir"/>
              </a:rPr>
              <a:t>Target values</a:t>
            </a:r>
            <a:endParaRPr>
              <a:solidFill>
                <a:srgbClr val="7F7F7F"/>
              </a:solidFill>
            </a:endParaRPr>
          </a:p>
          <a:p>
            <a:pPr indent="-215900" lvl="0" marL="228600" rtl="0" algn="just">
              <a:spcBef>
                <a:spcPts val="0"/>
              </a:spcBef>
              <a:spcAft>
                <a:spcPts val="0"/>
              </a:spcAft>
              <a:buClr>
                <a:srgbClr val="7F7F7F"/>
              </a:buClr>
              <a:buSzPts val="1400"/>
              <a:buChar char="•"/>
            </a:pPr>
            <a:r>
              <a:rPr lang="de-DE">
                <a:solidFill>
                  <a:srgbClr val="7F7F7F"/>
                </a:solidFill>
                <a:latin typeface="Avenir"/>
                <a:ea typeface="Avenir"/>
                <a:cs typeface="Avenir"/>
                <a:sym typeface="Avenir"/>
              </a:rPr>
              <a:t>Feature matrix</a:t>
            </a:r>
            <a:endParaRPr>
              <a:solidFill>
                <a:srgbClr val="7F7F7F"/>
              </a:solidFill>
            </a:endParaRPr>
          </a:p>
          <a:p>
            <a:pPr indent="-215900" lvl="0" marL="228600" rtl="0" algn="just">
              <a:spcBef>
                <a:spcPts val="0"/>
              </a:spcBef>
              <a:spcAft>
                <a:spcPts val="0"/>
              </a:spcAft>
              <a:buClr>
                <a:srgbClr val="7F7F7F"/>
              </a:buClr>
              <a:buSzPts val="1400"/>
              <a:buChar char="•"/>
            </a:pPr>
            <a:r>
              <a:rPr lang="de-DE">
                <a:solidFill>
                  <a:srgbClr val="7F7F7F"/>
                </a:solidFill>
                <a:latin typeface="Avenir"/>
                <a:ea typeface="Avenir"/>
                <a:cs typeface="Avenir"/>
                <a:sym typeface="Avenir"/>
              </a:rPr>
              <a:t>Random Forest model</a:t>
            </a:r>
            <a:endParaRPr>
              <a:solidFill>
                <a:srgbClr val="7F7F7F"/>
              </a:solidFill>
            </a:endParaRPr>
          </a:p>
        </p:txBody>
      </p:sp>
      <p:sp>
        <p:nvSpPr>
          <p:cNvPr id="1189" name="Google Shape;1189;g2ff36fa939d_0_802"/>
          <p:cNvSpPr/>
          <p:nvPr/>
        </p:nvSpPr>
        <p:spPr>
          <a:xfrm>
            <a:off x="8343725" y="2603950"/>
            <a:ext cx="2756700" cy="1197300"/>
          </a:xfrm>
          <a:prstGeom prst="wedgeRoundRectCallout">
            <a:avLst>
              <a:gd fmla="val -86738" name="adj1"/>
              <a:gd fmla="val 8264" name="adj2"/>
              <a:gd fmla="val 0" name="adj3"/>
            </a:avLst>
          </a:prstGeom>
          <a:solidFill>
            <a:srgbClr val="FFFFFF"/>
          </a:solidFill>
          <a:ln cap="flat" cmpd="sng" w="28575">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600">
                <a:solidFill>
                  <a:srgbClr val="7F7F7F"/>
                </a:solidFill>
                <a:latin typeface="Avenir"/>
                <a:ea typeface="Avenir"/>
                <a:cs typeface="Avenir"/>
                <a:sym typeface="Avenir"/>
              </a:rPr>
              <a:t>Use the structure of the Random Forest model to define a similarity between data points. </a:t>
            </a:r>
            <a:endParaRPr>
              <a:solidFill>
                <a:srgbClr val="7F7F7F"/>
              </a:solidFill>
            </a:endParaRPr>
          </a:p>
        </p:txBody>
      </p:sp>
      <p:sp>
        <p:nvSpPr>
          <p:cNvPr id="1190" name="Google Shape;1190;g2ff36fa939d_0_802"/>
          <p:cNvSpPr/>
          <p:nvPr/>
        </p:nvSpPr>
        <p:spPr>
          <a:xfrm>
            <a:off x="600675" y="2340800"/>
            <a:ext cx="2164800" cy="1753800"/>
          </a:xfrm>
          <a:prstGeom prst="wedgeRoundRectCallout">
            <a:avLst>
              <a:gd fmla="val 93369" name="adj1"/>
              <a:gd fmla="val 66011" name="adj2"/>
              <a:gd fmla="val 0" name="adj3"/>
            </a:avLst>
          </a:prstGeom>
          <a:solidFill>
            <a:srgbClr val="FFFFFF"/>
          </a:solidFill>
          <a:ln cap="flat" cmpd="sng" w="2857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600">
                <a:solidFill>
                  <a:srgbClr val="1F497D"/>
                </a:solidFill>
                <a:latin typeface="Avenir"/>
                <a:ea typeface="Avenir"/>
                <a:cs typeface="Avenir"/>
                <a:sym typeface="Avenir"/>
              </a:rPr>
              <a:t>Cluster data points according to their similarity and use target values to optimize number of clusters.</a:t>
            </a:r>
            <a:endParaRPr>
              <a:solidFill>
                <a:srgbClr val="1F497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g2ff36fa939d_0_813"/>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Model-Specific XAI Methods</a:t>
            </a:r>
            <a:endParaRPr>
              <a:latin typeface="Play"/>
              <a:ea typeface="Play"/>
              <a:cs typeface="Play"/>
              <a:sym typeface="Play"/>
            </a:endParaRPr>
          </a:p>
        </p:txBody>
      </p:sp>
      <p:sp>
        <p:nvSpPr>
          <p:cNvPr id="1196" name="Google Shape;1196;g2ff36fa939d_0_813"/>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Forest Guided Clustering</a:t>
            </a:r>
            <a:endParaRPr>
              <a:latin typeface="Play"/>
              <a:ea typeface="Play"/>
              <a:cs typeface="Play"/>
              <a:sym typeface="Play"/>
            </a:endParaRPr>
          </a:p>
        </p:txBody>
      </p:sp>
      <p:pic>
        <p:nvPicPr>
          <p:cNvPr id="1197" name="Google Shape;1197;g2ff36fa939d_0_813"/>
          <p:cNvPicPr preferRelativeResize="0"/>
          <p:nvPr/>
        </p:nvPicPr>
        <p:blipFill rotWithShape="1">
          <a:blip r:embed="rId3">
            <a:alphaModFix/>
          </a:blip>
          <a:srcRect b="0" l="0" r="0" t="0"/>
          <a:stretch/>
        </p:blipFill>
        <p:spPr>
          <a:xfrm>
            <a:off x="2765463" y="1945474"/>
            <a:ext cx="6661077" cy="4484588"/>
          </a:xfrm>
          <a:prstGeom prst="rect">
            <a:avLst/>
          </a:prstGeom>
          <a:noFill/>
          <a:ln>
            <a:noFill/>
          </a:ln>
        </p:spPr>
      </p:pic>
      <p:sp>
        <p:nvSpPr>
          <p:cNvPr id="1198" name="Google Shape;1198;g2ff36fa939d_0_813"/>
          <p:cNvSpPr/>
          <p:nvPr/>
        </p:nvSpPr>
        <p:spPr>
          <a:xfrm>
            <a:off x="2765475" y="5014551"/>
            <a:ext cx="6661075" cy="1415525"/>
          </a:xfrm>
          <a:custGeom>
            <a:rect b="b" l="l" r="r" t="t"/>
            <a:pathLst>
              <a:path extrusionOk="0" h="10000" w="10000">
                <a:moveTo>
                  <a:pt x="0" y="0"/>
                </a:moveTo>
                <a:lnTo>
                  <a:pt x="10000" y="0"/>
                </a:lnTo>
                <a:cubicBezTo>
                  <a:pt x="9995" y="3331"/>
                  <a:pt x="9989" y="6662"/>
                  <a:pt x="9984" y="9993"/>
                </a:cubicBezTo>
                <a:lnTo>
                  <a:pt x="0" y="10000"/>
                </a:lnTo>
                <a:lnTo>
                  <a:pt x="0" y="0"/>
                </a:lnTo>
                <a:close/>
              </a:path>
            </a:pathLst>
          </a:custGeom>
          <a:solidFill>
            <a:srgbClr val="FFFFFF">
              <a:alpha val="70200"/>
            </a:srgbClr>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199" name="Google Shape;1199;g2ff36fa939d_0_813"/>
          <p:cNvSpPr/>
          <p:nvPr/>
        </p:nvSpPr>
        <p:spPr>
          <a:xfrm>
            <a:off x="2765450" y="1945472"/>
            <a:ext cx="6661075" cy="1896800"/>
          </a:xfrm>
          <a:custGeom>
            <a:rect b="b" l="l" r="r" t="t"/>
            <a:pathLst>
              <a:path extrusionOk="0" h="10000" w="10000">
                <a:moveTo>
                  <a:pt x="0" y="0"/>
                </a:moveTo>
                <a:lnTo>
                  <a:pt x="10000" y="0"/>
                </a:lnTo>
                <a:cubicBezTo>
                  <a:pt x="9995" y="3331"/>
                  <a:pt x="9989" y="6662"/>
                  <a:pt x="9984" y="9993"/>
                </a:cubicBezTo>
                <a:lnTo>
                  <a:pt x="0" y="10000"/>
                </a:lnTo>
                <a:lnTo>
                  <a:pt x="0" y="0"/>
                </a:lnTo>
                <a:close/>
              </a:path>
            </a:pathLst>
          </a:custGeom>
          <a:solidFill>
            <a:srgbClr val="FFFFFF">
              <a:alpha val="70200"/>
            </a:srgbClr>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Arial"/>
              <a:ea typeface="Arial"/>
              <a:cs typeface="Arial"/>
              <a:sym typeface="Arial"/>
            </a:endParaRPr>
          </a:p>
        </p:txBody>
      </p:sp>
      <p:sp>
        <p:nvSpPr>
          <p:cNvPr id="1200" name="Google Shape;1200;g2ff36fa939d_0_813"/>
          <p:cNvSpPr/>
          <p:nvPr/>
        </p:nvSpPr>
        <p:spPr>
          <a:xfrm>
            <a:off x="9016750" y="1250300"/>
            <a:ext cx="2605200" cy="1090500"/>
          </a:xfrm>
          <a:prstGeom prst="wedgeRoundRectCallout">
            <a:avLst>
              <a:gd fmla="val -79609" name="adj1"/>
              <a:gd fmla="val 64558" name="adj2"/>
              <a:gd fmla="val 0" name="adj3"/>
            </a:avLst>
          </a:prstGeom>
          <a:solidFill>
            <a:srgbClr val="FFFFFF"/>
          </a:solidFill>
          <a:ln cap="flat" cmpd="sng" w="28575">
            <a:solidFill>
              <a:srgbClr val="7B7B7B"/>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de-DE">
                <a:solidFill>
                  <a:srgbClr val="7F7F7F"/>
                </a:solidFill>
                <a:latin typeface="Avenir"/>
                <a:ea typeface="Avenir"/>
                <a:cs typeface="Avenir"/>
                <a:sym typeface="Avenir"/>
              </a:rPr>
              <a:t>User Input:</a:t>
            </a:r>
            <a:endParaRPr>
              <a:solidFill>
                <a:srgbClr val="7F7F7F"/>
              </a:solidFill>
            </a:endParaRPr>
          </a:p>
          <a:p>
            <a:pPr indent="-215900" lvl="0" marL="228600" rtl="0" algn="just">
              <a:spcBef>
                <a:spcPts val="0"/>
              </a:spcBef>
              <a:spcAft>
                <a:spcPts val="0"/>
              </a:spcAft>
              <a:buClr>
                <a:srgbClr val="7F7F7F"/>
              </a:buClr>
              <a:buSzPts val="1400"/>
              <a:buChar char="•"/>
            </a:pPr>
            <a:r>
              <a:rPr lang="de-DE">
                <a:solidFill>
                  <a:srgbClr val="7F7F7F"/>
                </a:solidFill>
                <a:latin typeface="Avenir"/>
                <a:ea typeface="Avenir"/>
                <a:cs typeface="Avenir"/>
                <a:sym typeface="Avenir"/>
              </a:rPr>
              <a:t>Target values</a:t>
            </a:r>
            <a:endParaRPr>
              <a:solidFill>
                <a:srgbClr val="7F7F7F"/>
              </a:solidFill>
            </a:endParaRPr>
          </a:p>
          <a:p>
            <a:pPr indent="-215900" lvl="0" marL="228600" rtl="0" algn="just">
              <a:spcBef>
                <a:spcPts val="0"/>
              </a:spcBef>
              <a:spcAft>
                <a:spcPts val="0"/>
              </a:spcAft>
              <a:buClr>
                <a:srgbClr val="7F7F7F"/>
              </a:buClr>
              <a:buSzPts val="1400"/>
              <a:buChar char="•"/>
            </a:pPr>
            <a:r>
              <a:rPr lang="de-DE">
                <a:solidFill>
                  <a:srgbClr val="7F7F7F"/>
                </a:solidFill>
                <a:latin typeface="Avenir"/>
                <a:ea typeface="Avenir"/>
                <a:cs typeface="Avenir"/>
                <a:sym typeface="Avenir"/>
              </a:rPr>
              <a:t>Feature matrix</a:t>
            </a:r>
            <a:endParaRPr>
              <a:solidFill>
                <a:srgbClr val="7F7F7F"/>
              </a:solidFill>
            </a:endParaRPr>
          </a:p>
          <a:p>
            <a:pPr indent="-215900" lvl="0" marL="228600" rtl="0" algn="just">
              <a:spcBef>
                <a:spcPts val="0"/>
              </a:spcBef>
              <a:spcAft>
                <a:spcPts val="0"/>
              </a:spcAft>
              <a:buClr>
                <a:srgbClr val="7F7F7F"/>
              </a:buClr>
              <a:buSzPts val="1400"/>
              <a:buChar char="•"/>
            </a:pPr>
            <a:r>
              <a:rPr lang="de-DE">
                <a:solidFill>
                  <a:srgbClr val="7F7F7F"/>
                </a:solidFill>
                <a:latin typeface="Avenir"/>
                <a:ea typeface="Avenir"/>
                <a:cs typeface="Avenir"/>
                <a:sym typeface="Avenir"/>
              </a:rPr>
              <a:t>Random Forest model</a:t>
            </a:r>
            <a:endParaRPr>
              <a:solidFill>
                <a:srgbClr val="7F7F7F"/>
              </a:solidFill>
            </a:endParaRPr>
          </a:p>
        </p:txBody>
      </p:sp>
      <p:sp>
        <p:nvSpPr>
          <p:cNvPr id="1201" name="Google Shape;1201;g2ff36fa939d_0_813"/>
          <p:cNvSpPr/>
          <p:nvPr/>
        </p:nvSpPr>
        <p:spPr>
          <a:xfrm>
            <a:off x="8343725" y="2603950"/>
            <a:ext cx="2756700" cy="1197300"/>
          </a:xfrm>
          <a:prstGeom prst="wedgeRoundRectCallout">
            <a:avLst>
              <a:gd fmla="val -86738" name="adj1"/>
              <a:gd fmla="val 8264" name="adj2"/>
              <a:gd fmla="val 0" name="adj3"/>
            </a:avLst>
          </a:prstGeom>
          <a:solidFill>
            <a:srgbClr val="FFFFFF"/>
          </a:solidFill>
          <a:ln cap="flat" cmpd="sng" w="28575">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600">
                <a:solidFill>
                  <a:srgbClr val="7F7F7F"/>
                </a:solidFill>
                <a:latin typeface="Avenir"/>
                <a:ea typeface="Avenir"/>
                <a:cs typeface="Avenir"/>
                <a:sym typeface="Avenir"/>
              </a:rPr>
              <a:t>Use the structure of the Random Forest model to define a similarity between data points. </a:t>
            </a:r>
            <a:endParaRPr>
              <a:solidFill>
                <a:srgbClr val="7F7F7F"/>
              </a:solidFill>
            </a:endParaRPr>
          </a:p>
        </p:txBody>
      </p:sp>
      <p:sp>
        <p:nvSpPr>
          <p:cNvPr id="1202" name="Google Shape;1202;g2ff36fa939d_0_813"/>
          <p:cNvSpPr/>
          <p:nvPr/>
        </p:nvSpPr>
        <p:spPr>
          <a:xfrm>
            <a:off x="600675" y="2340800"/>
            <a:ext cx="2164800" cy="1753800"/>
          </a:xfrm>
          <a:prstGeom prst="wedgeRoundRectCallout">
            <a:avLst>
              <a:gd fmla="val 93369" name="adj1"/>
              <a:gd fmla="val 66011" name="adj2"/>
              <a:gd fmla="val 0" name="adj3"/>
            </a:avLst>
          </a:prstGeom>
          <a:solidFill>
            <a:srgbClr val="FFFFFF"/>
          </a:solidFill>
          <a:ln cap="flat" cmpd="sng" w="28575">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600">
                <a:solidFill>
                  <a:srgbClr val="7F7F7F"/>
                </a:solidFill>
                <a:latin typeface="Avenir"/>
                <a:ea typeface="Avenir"/>
                <a:cs typeface="Avenir"/>
                <a:sym typeface="Avenir"/>
              </a:rPr>
              <a:t>Cluster data points according to their similarity and use target values to optimize number of clusters.</a:t>
            </a:r>
            <a:endParaRPr>
              <a:solidFill>
                <a:srgbClr val="7F7F7F"/>
              </a:solidFill>
            </a:endParaRPr>
          </a:p>
        </p:txBody>
      </p:sp>
      <p:sp>
        <p:nvSpPr>
          <p:cNvPr id="1203" name="Google Shape;1203;g2ff36fa939d_0_813"/>
          <p:cNvSpPr/>
          <p:nvPr/>
        </p:nvSpPr>
        <p:spPr>
          <a:xfrm>
            <a:off x="248300" y="4562800"/>
            <a:ext cx="2837700" cy="1444500"/>
          </a:xfrm>
          <a:prstGeom prst="wedgeRoundRectCallout">
            <a:avLst>
              <a:gd fmla="val 37561" name="adj1"/>
              <a:gd fmla="val 65417" name="adj2"/>
              <a:gd fmla="val 0" name="adj3"/>
            </a:avLst>
          </a:prstGeom>
          <a:solidFill>
            <a:srgbClr val="FFFFFF"/>
          </a:solidFill>
          <a:ln cap="flat" cmpd="sng" w="2857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600">
                <a:solidFill>
                  <a:srgbClr val="1F497D"/>
                </a:solidFill>
                <a:latin typeface="Avenir"/>
                <a:ea typeface="Avenir"/>
                <a:cs typeface="Avenir"/>
                <a:sym typeface="Avenir"/>
              </a:rPr>
              <a:t>Features that show different and concise value distributions across clusters are defined to be globally or locally important.</a:t>
            </a:r>
            <a:endParaRPr/>
          </a:p>
        </p:txBody>
      </p:sp>
      <p:sp>
        <p:nvSpPr>
          <p:cNvPr id="1204" name="Google Shape;1204;g2ff36fa939d_0_813"/>
          <p:cNvSpPr/>
          <p:nvPr/>
        </p:nvSpPr>
        <p:spPr>
          <a:xfrm>
            <a:off x="9376375" y="5055400"/>
            <a:ext cx="2605200" cy="832800"/>
          </a:xfrm>
          <a:prstGeom prst="wedgeRoundRectCallout">
            <a:avLst>
              <a:gd fmla="val -56348" name="adj1"/>
              <a:gd fmla="val 83943" name="adj2"/>
              <a:gd fmla="val 0" name="adj3"/>
            </a:avLst>
          </a:prstGeom>
          <a:solidFill>
            <a:srgbClr val="FFFFFF"/>
          </a:solidFill>
          <a:ln cap="flat" cmpd="sng" w="28575">
            <a:solidFill>
              <a:srgbClr val="07205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1600">
                <a:solidFill>
                  <a:srgbClr val="1F497D"/>
                </a:solidFill>
                <a:latin typeface="Avenir"/>
                <a:ea typeface="Avenir"/>
                <a:cs typeface="Avenir"/>
                <a:sym typeface="Avenir"/>
              </a:rPr>
              <a:t>Visualize feature pattern that define each cluster.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2ff36fa939d_0_936"/>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Interpretation with Model-Specific XAI Methods</a:t>
            </a:r>
            <a:endParaRPr>
              <a:latin typeface="Play"/>
              <a:ea typeface="Play"/>
              <a:cs typeface="Play"/>
              <a:sym typeface="Play"/>
            </a:endParaRPr>
          </a:p>
        </p:txBody>
      </p:sp>
      <p:sp>
        <p:nvSpPr>
          <p:cNvPr id="1210" name="Google Shape;1210;g2ff36fa939d_0_936"/>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Forest Guided Clustering</a:t>
            </a:r>
            <a:endParaRPr>
              <a:latin typeface="Play"/>
              <a:ea typeface="Play"/>
              <a:cs typeface="Play"/>
              <a:sym typeface="Play"/>
            </a:endParaRPr>
          </a:p>
        </p:txBody>
      </p:sp>
      <p:sp>
        <p:nvSpPr>
          <p:cNvPr id="1211" name="Google Shape;1211;g2ff36fa939d_0_936"/>
          <p:cNvSpPr/>
          <p:nvPr/>
        </p:nvSpPr>
        <p:spPr>
          <a:xfrm>
            <a:off x="838250" y="1880050"/>
            <a:ext cx="5193300" cy="4676400"/>
          </a:xfrm>
          <a:prstGeom prst="rect">
            <a:avLst/>
          </a:prstGeom>
          <a:noFill/>
          <a:ln>
            <a:noFill/>
          </a:ln>
        </p:spPr>
        <p:txBody>
          <a:bodyPr anchorCtr="0" anchor="t" bIns="60000" lIns="120000" spcFirstLastPara="1" rIns="120000" wrap="square" tIns="60000">
            <a:noAutofit/>
          </a:bodyPr>
          <a:lstStyle/>
          <a:p>
            <a:pPr indent="0" lvl="0" marL="0" marR="0" rtl="0" algn="ctr">
              <a:spcBef>
                <a:spcPts val="0"/>
              </a:spcBef>
              <a:spcAft>
                <a:spcPts val="0"/>
              </a:spcAft>
              <a:buNone/>
            </a:pPr>
            <a:r>
              <a:rPr lang="de-DE" sz="2200">
                <a:solidFill>
                  <a:schemeClr val="dk1"/>
                </a:solidFill>
                <a:latin typeface="Play"/>
                <a:ea typeface="Play"/>
                <a:cs typeface="Play"/>
                <a:sym typeface="Play"/>
              </a:rPr>
              <a:t>Advantages</a:t>
            </a:r>
            <a:endParaRPr sz="2200">
              <a:solidFill>
                <a:schemeClr val="dk1"/>
              </a:solidFill>
              <a:latin typeface="Play"/>
              <a:ea typeface="Play"/>
              <a:cs typeface="Play"/>
              <a:sym typeface="Play"/>
            </a:endParaRPr>
          </a:p>
          <a:p>
            <a:pPr indent="0" lvl="0" marL="0" marR="0" rtl="0" algn="l">
              <a:spcBef>
                <a:spcPts val="0"/>
              </a:spcBef>
              <a:spcAft>
                <a:spcPts val="0"/>
              </a:spcAft>
              <a:buNone/>
            </a:pPr>
            <a:r>
              <a:t/>
            </a:r>
            <a:endParaRPr sz="1000">
              <a:solidFill>
                <a:schemeClr val="dk1"/>
              </a:solidFill>
              <a:latin typeface="Play"/>
              <a:ea typeface="Play"/>
              <a:cs typeface="Play"/>
              <a:sym typeface="Play"/>
            </a:endParaRPr>
          </a:p>
          <a:p>
            <a:pPr indent="-355600" lvl="0" marL="457200" rtl="0" algn="just">
              <a:spcBef>
                <a:spcPts val="0"/>
              </a:spcBef>
              <a:spcAft>
                <a:spcPts val="0"/>
              </a:spcAft>
              <a:buClr>
                <a:srgbClr val="8CB423"/>
              </a:buClr>
              <a:buSzPts val="2000"/>
              <a:buFont typeface="Avenir"/>
              <a:buChar char="➢"/>
            </a:pPr>
            <a:r>
              <a:rPr lang="de-DE" sz="2000">
                <a:solidFill>
                  <a:srgbClr val="8CB423"/>
                </a:solidFill>
                <a:latin typeface="Avenir"/>
                <a:ea typeface="Avenir"/>
                <a:cs typeface="Avenir"/>
                <a:sym typeface="Avenir"/>
              </a:rPr>
              <a:t>Forest-Guided Clustering does not assume feature independence: feature correlation does not affect the importance measure.</a:t>
            </a:r>
            <a:endParaRPr sz="2000">
              <a:solidFill>
                <a:srgbClr val="8CB423"/>
              </a:solidFill>
              <a:latin typeface="Avenir"/>
              <a:ea typeface="Avenir"/>
              <a:cs typeface="Avenir"/>
              <a:sym typeface="Avenir"/>
            </a:endParaRPr>
          </a:p>
          <a:p>
            <a:pPr indent="-355600" lvl="0" marL="457200" rtl="0" algn="just">
              <a:spcBef>
                <a:spcPts val="0"/>
              </a:spcBef>
              <a:spcAft>
                <a:spcPts val="0"/>
              </a:spcAft>
              <a:buClr>
                <a:srgbClr val="8CB423"/>
              </a:buClr>
              <a:buSzPts val="2000"/>
              <a:buFont typeface="Avenir"/>
              <a:buChar char="➢"/>
            </a:pPr>
            <a:r>
              <a:rPr lang="de-DE" sz="2000">
                <a:solidFill>
                  <a:srgbClr val="8CB423"/>
                </a:solidFill>
                <a:latin typeface="Avenir"/>
                <a:ea typeface="Avenir"/>
                <a:cs typeface="Avenir"/>
                <a:sym typeface="Avenir"/>
              </a:rPr>
              <a:t>Local Feature Importance allows to understand the relevance of each feature for a specific cluster.</a:t>
            </a:r>
            <a:endParaRPr sz="2000">
              <a:solidFill>
                <a:srgbClr val="8CB423"/>
              </a:solidFill>
              <a:latin typeface="Avenir"/>
              <a:ea typeface="Avenir"/>
              <a:cs typeface="Avenir"/>
              <a:sym typeface="Avenir"/>
            </a:endParaRPr>
          </a:p>
          <a:p>
            <a:pPr indent="-355600" lvl="0" marL="457200" rtl="0" algn="just">
              <a:spcBef>
                <a:spcPts val="0"/>
              </a:spcBef>
              <a:spcAft>
                <a:spcPts val="0"/>
              </a:spcAft>
              <a:buClr>
                <a:srgbClr val="8CB423"/>
              </a:buClr>
              <a:buSzPts val="2000"/>
              <a:buFont typeface="Avenir"/>
              <a:buChar char="➢"/>
            </a:pPr>
            <a:r>
              <a:rPr lang="de-DE" sz="2000">
                <a:solidFill>
                  <a:srgbClr val="8CB423"/>
                </a:solidFill>
                <a:latin typeface="Avenir"/>
                <a:ea typeface="Avenir"/>
                <a:cs typeface="Avenir"/>
                <a:sym typeface="Avenir"/>
              </a:rPr>
              <a:t>Forest-Guided Clustering allows us to look inside the decision-making process of a Random Forest model, and thereby helps to uncover distinct feature patterns that define different subgroups of instances in our data.</a:t>
            </a:r>
            <a:endParaRPr sz="2000">
              <a:solidFill>
                <a:srgbClr val="8CB423"/>
              </a:solidFill>
              <a:latin typeface="Avenir"/>
              <a:ea typeface="Avenir"/>
              <a:cs typeface="Avenir"/>
              <a:sym typeface="Avenir"/>
            </a:endParaRPr>
          </a:p>
        </p:txBody>
      </p:sp>
      <p:sp>
        <p:nvSpPr>
          <p:cNvPr id="1212" name="Google Shape;1212;g2ff36fa939d_0_936"/>
          <p:cNvSpPr/>
          <p:nvPr/>
        </p:nvSpPr>
        <p:spPr>
          <a:xfrm>
            <a:off x="6165350" y="1880050"/>
            <a:ext cx="5193300" cy="3432900"/>
          </a:xfrm>
          <a:prstGeom prst="rect">
            <a:avLst/>
          </a:prstGeom>
          <a:noFill/>
          <a:ln>
            <a:noFill/>
          </a:ln>
        </p:spPr>
        <p:txBody>
          <a:bodyPr anchorCtr="0" anchor="t" bIns="60000" lIns="120000" spcFirstLastPara="1" rIns="120000" wrap="square" tIns="60000">
            <a:noAutofit/>
          </a:bodyPr>
          <a:lstStyle/>
          <a:p>
            <a:pPr indent="0" lvl="0" marL="0" marR="0" rtl="0" algn="ctr">
              <a:spcBef>
                <a:spcPts val="0"/>
              </a:spcBef>
              <a:spcAft>
                <a:spcPts val="0"/>
              </a:spcAft>
              <a:buNone/>
            </a:pPr>
            <a:r>
              <a:rPr lang="de-DE" sz="2200">
                <a:solidFill>
                  <a:schemeClr val="dk1"/>
                </a:solidFill>
                <a:latin typeface="Play"/>
                <a:ea typeface="Play"/>
                <a:cs typeface="Play"/>
                <a:sym typeface="Play"/>
              </a:rPr>
              <a:t>Disadvantages</a:t>
            </a:r>
            <a:endParaRPr sz="2200">
              <a:solidFill>
                <a:schemeClr val="dk1"/>
              </a:solidFill>
              <a:latin typeface="Play"/>
              <a:ea typeface="Play"/>
              <a:cs typeface="Play"/>
              <a:sym typeface="Play"/>
            </a:endParaRPr>
          </a:p>
          <a:p>
            <a:pPr indent="0" lvl="0" marL="0" marR="0" rtl="0" algn="ctr">
              <a:spcBef>
                <a:spcPts val="0"/>
              </a:spcBef>
              <a:spcAft>
                <a:spcPts val="0"/>
              </a:spcAft>
              <a:buNone/>
            </a:pPr>
            <a:r>
              <a:t/>
            </a:r>
            <a:endParaRPr sz="1000">
              <a:solidFill>
                <a:schemeClr val="dk1"/>
              </a:solidFill>
              <a:latin typeface="Play"/>
              <a:ea typeface="Play"/>
              <a:cs typeface="Play"/>
              <a:sym typeface="Play"/>
            </a:endParaRPr>
          </a:p>
          <a:p>
            <a:pPr indent="-355600" lvl="0" marL="457200" rtl="0" algn="just">
              <a:spcBef>
                <a:spcPts val="0"/>
              </a:spcBef>
              <a:spcAft>
                <a:spcPts val="0"/>
              </a:spcAft>
              <a:buClr>
                <a:srgbClr val="CC0000"/>
              </a:buClr>
              <a:buSzPts val="2000"/>
              <a:buFont typeface="Avenir"/>
              <a:buChar char="➢"/>
            </a:pPr>
            <a:r>
              <a:rPr lang="de-DE" sz="2000">
                <a:solidFill>
                  <a:srgbClr val="C00000"/>
                </a:solidFill>
                <a:latin typeface="Avenir"/>
                <a:ea typeface="Avenir"/>
                <a:cs typeface="Avenir"/>
                <a:sym typeface="Avenir"/>
              </a:rPr>
              <a:t>Forest-Guided Clustering is limited to Random Forest models. </a:t>
            </a:r>
            <a:endParaRPr sz="2000">
              <a:solidFill>
                <a:srgbClr val="CC0000"/>
              </a:solidFill>
              <a:latin typeface="Avenir"/>
              <a:ea typeface="Avenir"/>
              <a:cs typeface="Avenir"/>
              <a:sym typeface="Avenir"/>
            </a:endParaRPr>
          </a:p>
          <a:p>
            <a:pPr indent="0" lvl="0" marL="0" marR="0" rtl="0" algn="l">
              <a:spcBef>
                <a:spcPts val="0"/>
              </a:spcBef>
              <a:spcAft>
                <a:spcPts val="0"/>
              </a:spcAft>
              <a:buNone/>
            </a:pPr>
            <a:r>
              <a:t/>
            </a:r>
            <a:endParaRPr b="1" sz="2200">
              <a:solidFill>
                <a:srgbClr val="808080"/>
              </a:solidFill>
              <a:latin typeface="Avenir"/>
              <a:ea typeface="Avenir"/>
              <a:cs typeface="Avenir"/>
              <a:sym typeface="Avenir"/>
            </a:endParaRPr>
          </a:p>
        </p:txBody>
      </p:sp>
      <p:sp>
        <p:nvSpPr>
          <p:cNvPr id="1213" name="Google Shape;1213;g2ff36fa939d_0_936"/>
          <p:cNvSpPr/>
          <p:nvPr/>
        </p:nvSpPr>
        <p:spPr>
          <a:xfrm>
            <a:off x="1982850" y="3125788"/>
            <a:ext cx="8226300" cy="1551900"/>
          </a:xfrm>
          <a:prstGeom prst="roundRect">
            <a:avLst>
              <a:gd fmla="val 16667" name="adj"/>
            </a:avLst>
          </a:prstGeom>
          <a:solidFill>
            <a:srgbClr val="F3F3F3"/>
          </a:solidFill>
          <a:ln cap="flat" cmpd="sng" w="28575">
            <a:solidFill>
              <a:srgbClr val="13C7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2400">
                <a:solidFill>
                  <a:schemeClr val="dk1"/>
                </a:solidFill>
                <a:latin typeface="Play"/>
                <a:ea typeface="Play"/>
                <a:cs typeface="Play"/>
                <a:sym typeface="Play"/>
              </a:rPr>
              <a:t>Now go to Notebook:</a:t>
            </a:r>
            <a:endParaRPr sz="2400">
              <a:solidFill>
                <a:schemeClr val="dk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4</a:t>
            </a:r>
            <a:r>
              <a:rPr lang="de-DE" sz="2400">
                <a:solidFill>
                  <a:schemeClr val="accent1"/>
                </a:solidFill>
                <a:latin typeface="Play"/>
                <a:ea typeface="Play"/>
                <a:cs typeface="Play"/>
                <a:sym typeface="Play"/>
              </a:rPr>
              <a:t>-Tutorial_FGC.ipynb</a:t>
            </a:r>
            <a:endParaRPr sz="2400">
              <a:solidFill>
                <a:schemeClr val="accen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g2ff36fa939d_0_58"/>
          <p:cNvSpPr txBox="1"/>
          <p:nvPr>
            <p:ph type="title"/>
          </p:nvPr>
        </p:nvSpPr>
        <p:spPr>
          <a:xfrm>
            <a:off x="838200" y="730229"/>
            <a:ext cx="2743200" cy="75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1219" name="Google Shape;1219;g2ff36fa939d_0_58"/>
          <p:cNvSpPr txBox="1"/>
          <p:nvPr>
            <p:ph idx="1" type="body"/>
          </p:nvPr>
        </p:nvSpPr>
        <p:spPr>
          <a:xfrm>
            <a:off x="944380" y="1794503"/>
            <a:ext cx="8393100" cy="3930600"/>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90000"/>
              </a:lnSpc>
              <a:spcBef>
                <a:spcPts val="0"/>
              </a:spcBef>
              <a:spcAft>
                <a:spcPts val="0"/>
              </a:spcAft>
              <a:buClr>
                <a:schemeClr val="accent4"/>
              </a:buClr>
              <a:buSzPts val="2200"/>
              <a:buAutoNum type="arabicPeriod"/>
            </a:pPr>
            <a:r>
              <a:rPr lang="de-DE">
                <a:solidFill>
                  <a:schemeClr val="accent4"/>
                </a:solidFill>
                <a:latin typeface="Play"/>
                <a:ea typeface="Play"/>
                <a:cs typeface="Play"/>
                <a:sym typeface="Play"/>
              </a:rPr>
              <a:t>ML Best-Practices for Omics Data</a:t>
            </a:r>
            <a:endParaRPr>
              <a:solidFill>
                <a:schemeClr val="accent4"/>
              </a:solidFill>
              <a:latin typeface="Play"/>
              <a:ea typeface="Play"/>
              <a:cs typeface="Play"/>
              <a:sym typeface="Play"/>
            </a:endParaRPr>
          </a:p>
          <a:p>
            <a:pPr indent="-514350" lvl="0" marL="514350" rtl="0" algn="l">
              <a:lnSpc>
                <a:spcPct val="90000"/>
              </a:lnSpc>
              <a:spcBef>
                <a:spcPts val="1000"/>
              </a:spcBef>
              <a:spcAft>
                <a:spcPts val="0"/>
              </a:spcAft>
              <a:buSzPts val="2200"/>
              <a:buFont typeface="Play"/>
              <a:buAutoNum type="arabicPeriod"/>
            </a:pPr>
            <a:r>
              <a:rPr lang="de-DE">
                <a:latin typeface="Play"/>
                <a:ea typeface="Play"/>
                <a:cs typeface="Play"/>
                <a:sym typeface="Play"/>
              </a:rPr>
              <a:t>Introduction to eXplainable AI (XAI)</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Model-Agnostic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Permutation Feature Importance</a:t>
            </a:r>
            <a:endParaRPr>
              <a:solidFill>
                <a:schemeClr val="accent3"/>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SHAP (SHapley Additive exPlanations)</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Coffee Break</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Model-Specific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Forest Guided Clustering</a:t>
            </a:r>
            <a:endParaRPr>
              <a:solidFill>
                <a:schemeClr val="accent3"/>
              </a:solidFill>
              <a:latin typeface="Play"/>
              <a:ea typeface="Play"/>
              <a:cs typeface="Play"/>
              <a:sym typeface="Play"/>
            </a:endParaRPr>
          </a:p>
          <a:p>
            <a:pPr indent="-514350" lvl="0" marL="514350" rtl="0" algn="l">
              <a:spcBef>
                <a:spcPts val="1000"/>
              </a:spcBef>
              <a:spcAft>
                <a:spcPts val="0"/>
              </a:spcAft>
              <a:buClr>
                <a:schemeClr val="accent1"/>
              </a:buClr>
              <a:buSzPts val="2200"/>
              <a:buAutoNum type="arabicPeriod"/>
            </a:pPr>
            <a:r>
              <a:rPr lang="de-DE">
                <a:solidFill>
                  <a:schemeClr val="accent1"/>
                </a:solidFill>
                <a:latin typeface="Play"/>
                <a:ea typeface="Play"/>
                <a:cs typeface="Play"/>
                <a:sym typeface="Play"/>
              </a:rPr>
              <a:t>XAI Best-Practices for Omics Data</a:t>
            </a:r>
            <a:endParaRPr>
              <a:solidFill>
                <a:schemeClr val="accent1"/>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Wrap-Up</a:t>
            </a:r>
            <a:endParaRPr>
              <a:latin typeface="Play"/>
              <a:ea typeface="Play"/>
              <a:cs typeface="Play"/>
              <a:sym typeface="Play"/>
            </a:endParaRPr>
          </a:p>
        </p:txBody>
      </p:sp>
      <p:pic>
        <p:nvPicPr>
          <p:cNvPr id="1220" name="Google Shape;1220;g2ff36fa939d_0_58"/>
          <p:cNvPicPr preferRelativeResize="0"/>
          <p:nvPr/>
        </p:nvPicPr>
        <p:blipFill>
          <a:blip r:embed="rId3">
            <a:alphaModFix/>
          </a:blip>
          <a:stretch>
            <a:fillRect/>
          </a:stretch>
        </p:blipFill>
        <p:spPr>
          <a:xfrm>
            <a:off x="8667350" y="4165726"/>
            <a:ext cx="2045000" cy="2048999"/>
          </a:xfrm>
          <a:prstGeom prst="rect">
            <a:avLst/>
          </a:prstGeom>
          <a:noFill/>
          <a:ln>
            <a:noFill/>
          </a:ln>
        </p:spPr>
      </p:pic>
      <p:sp>
        <p:nvSpPr>
          <p:cNvPr id="1221" name="Google Shape;1221;g2ff36fa939d_0_58"/>
          <p:cNvSpPr txBox="1"/>
          <p:nvPr/>
        </p:nvSpPr>
        <p:spPr>
          <a:xfrm>
            <a:off x="7187700" y="3180525"/>
            <a:ext cx="5004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800">
                <a:solidFill>
                  <a:schemeClr val="accent1"/>
                </a:solidFill>
                <a:latin typeface="Play"/>
                <a:ea typeface="Play"/>
                <a:cs typeface="Play"/>
                <a:sym typeface="Play"/>
              </a:rPr>
              <a:t>GitHub Repository:</a:t>
            </a:r>
            <a:endParaRPr sz="2800">
              <a:solidFill>
                <a:schemeClr val="accent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https://tinyurl.com/54d7y2zp</a:t>
            </a:r>
            <a:endParaRPr sz="2400">
              <a:solidFill>
                <a:schemeClr val="accent1"/>
              </a:solidFill>
              <a:latin typeface="Play"/>
              <a:ea typeface="Play"/>
              <a:cs typeface="Play"/>
              <a:sym typeface="Pl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g2ff36fa939d_0_80"/>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XAI Best-Practices for Omics Data</a:t>
            </a:r>
            <a:endParaRPr>
              <a:latin typeface="Play"/>
              <a:ea typeface="Play"/>
              <a:cs typeface="Play"/>
              <a:sym typeface="Play"/>
            </a:endParaRPr>
          </a:p>
        </p:txBody>
      </p:sp>
      <p:sp>
        <p:nvSpPr>
          <p:cNvPr id="1227" name="Google Shape;1227;g2ff36fa939d_0_80"/>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Comparison of different XAI methods on </a:t>
            </a:r>
            <a:r>
              <a:rPr lang="de-DE">
                <a:solidFill>
                  <a:srgbClr val="000000"/>
                </a:solidFill>
                <a:latin typeface="Play"/>
                <a:ea typeface="Play"/>
                <a:cs typeface="Play"/>
                <a:sym typeface="Play"/>
              </a:rPr>
              <a:t>Acute Myeloid Leukemia</a:t>
            </a:r>
            <a:r>
              <a:rPr lang="de-DE">
                <a:latin typeface="Play"/>
                <a:ea typeface="Play"/>
                <a:cs typeface="Play"/>
                <a:sym typeface="Play"/>
              </a:rPr>
              <a:t> Dataset</a:t>
            </a:r>
            <a:endParaRPr>
              <a:latin typeface="Play"/>
              <a:ea typeface="Play"/>
              <a:cs typeface="Play"/>
              <a:sym typeface="Play"/>
            </a:endParaRPr>
          </a:p>
        </p:txBody>
      </p:sp>
      <p:pic>
        <p:nvPicPr>
          <p:cNvPr id="1228" name="Google Shape;1228;g2ff36fa939d_0_80"/>
          <p:cNvPicPr preferRelativeResize="0"/>
          <p:nvPr/>
        </p:nvPicPr>
        <p:blipFill rotWithShape="1">
          <a:blip r:embed="rId3">
            <a:alphaModFix/>
          </a:blip>
          <a:srcRect b="28967" l="0" r="0" t="0"/>
          <a:stretch/>
        </p:blipFill>
        <p:spPr>
          <a:xfrm>
            <a:off x="6402450" y="1968775"/>
            <a:ext cx="4661299" cy="4294451"/>
          </a:xfrm>
          <a:prstGeom prst="rect">
            <a:avLst/>
          </a:prstGeom>
          <a:noFill/>
          <a:ln>
            <a:noFill/>
          </a:ln>
        </p:spPr>
      </p:pic>
      <p:sp>
        <p:nvSpPr>
          <p:cNvPr id="1229" name="Google Shape;1229;g2ff36fa939d_0_80"/>
          <p:cNvSpPr txBox="1"/>
          <p:nvPr/>
        </p:nvSpPr>
        <p:spPr>
          <a:xfrm>
            <a:off x="838200" y="2044975"/>
            <a:ext cx="5091900" cy="409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de-DE" sz="1500">
                <a:solidFill>
                  <a:schemeClr val="accent1"/>
                </a:solidFill>
                <a:latin typeface="Play"/>
                <a:ea typeface="Play"/>
                <a:cs typeface="Play"/>
                <a:sym typeface="Play"/>
              </a:rPr>
              <a:t>Dataset Source:</a:t>
            </a:r>
            <a:endParaRPr sz="1500">
              <a:solidFill>
                <a:schemeClr val="accent1"/>
              </a:solidFill>
              <a:latin typeface="Play"/>
              <a:ea typeface="Play"/>
              <a:cs typeface="Play"/>
              <a:sym typeface="Play"/>
            </a:endParaRPr>
          </a:p>
          <a:p>
            <a:pPr indent="0" lvl="0" marL="0" rtl="0" algn="just">
              <a:spcBef>
                <a:spcPts val="0"/>
              </a:spcBef>
              <a:spcAft>
                <a:spcPts val="0"/>
              </a:spcAft>
              <a:buNone/>
            </a:pPr>
            <a:r>
              <a:rPr i="1" lang="de-DE">
                <a:solidFill>
                  <a:schemeClr val="dk1"/>
                </a:solidFill>
                <a:latin typeface="Avenir"/>
                <a:ea typeface="Avenir"/>
                <a:cs typeface="Avenir"/>
                <a:sym typeface="Avenir"/>
              </a:rPr>
              <a:t>Warnat-Herresthal et al. (2020). Scalable prediction of acute myeloid leukemia using high-dimensional machine learning and blood transcriptomics.</a:t>
            </a:r>
            <a:endParaRPr i="1">
              <a:solidFill>
                <a:schemeClr val="dk1"/>
              </a:solidFill>
              <a:latin typeface="Avenir"/>
              <a:ea typeface="Avenir"/>
              <a:cs typeface="Avenir"/>
              <a:sym typeface="Avenir"/>
            </a:endParaRPr>
          </a:p>
          <a:p>
            <a:pPr indent="0" lvl="0" marL="0" rtl="0" algn="just">
              <a:spcBef>
                <a:spcPts val="0"/>
              </a:spcBef>
              <a:spcAft>
                <a:spcPts val="0"/>
              </a:spcAft>
              <a:buNone/>
            </a:pPr>
            <a:r>
              <a:rPr i="1" lang="de-DE">
                <a:solidFill>
                  <a:schemeClr val="dk1"/>
                </a:solidFill>
                <a:latin typeface="Avenir"/>
                <a:ea typeface="Avenir"/>
                <a:cs typeface="Avenir"/>
                <a:sym typeface="Avenir"/>
              </a:rPr>
              <a:t>https://doi.org/10.1016/j.isci.2019.100780</a:t>
            </a:r>
            <a:endParaRPr i="1">
              <a:solidFill>
                <a:schemeClr val="dk1"/>
              </a:solidFill>
              <a:latin typeface="Avenir"/>
              <a:ea typeface="Avenir"/>
              <a:cs typeface="Avenir"/>
              <a:sym typeface="Avenir"/>
            </a:endParaRPr>
          </a:p>
          <a:p>
            <a:pPr indent="0" lvl="0" marL="0" rtl="0" algn="just">
              <a:spcBef>
                <a:spcPts val="0"/>
              </a:spcBef>
              <a:spcAft>
                <a:spcPts val="0"/>
              </a:spcAft>
              <a:buNone/>
            </a:pPr>
            <a:r>
              <a:t/>
            </a:r>
            <a:endParaRPr>
              <a:latin typeface="Avenir"/>
              <a:ea typeface="Avenir"/>
              <a:cs typeface="Avenir"/>
              <a:sym typeface="Avenir"/>
            </a:endParaRPr>
          </a:p>
          <a:p>
            <a:pPr indent="0" lvl="0" marL="0" rtl="0" algn="just">
              <a:spcBef>
                <a:spcPts val="0"/>
              </a:spcBef>
              <a:spcAft>
                <a:spcPts val="0"/>
              </a:spcAft>
              <a:buNone/>
            </a:pPr>
            <a:r>
              <a:t/>
            </a:r>
            <a:endParaRPr>
              <a:solidFill>
                <a:schemeClr val="dk1"/>
              </a:solidFill>
              <a:latin typeface="Avenir"/>
              <a:ea typeface="Avenir"/>
              <a:cs typeface="Avenir"/>
              <a:sym typeface="Avenir"/>
            </a:endParaRPr>
          </a:p>
          <a:p>
            <a:pPr indent="0" lvl="0" marL="0" rtl="0" algn="just">
              <a:spcBef>
                <a:spcPts val="0"/>
              </a:spcBef>
              <a:spcAft>
                <a:spcPts val="0"/>
              </a:spcAft>
              <a:buNone/>
            </a:pPr>
            <a:r>
              <a:rPr lang="de-DE" sz="1500">
                <a:solidFill>
                  <a:schemeClr val="accent1"/>
                </a:solidFill>
                <a:latin typeface="Play"/>
                <a:ea typeface="Play"/>
                <a:cs typeface="Play"/>
                <a:sym typeface="Play"/>
              </a:rPr>
              <a:t>Dataset Description:</a:t>
            </a:r>
            <a:endParaRPr sz="1500">
              <a:solidFill>
                <a:schemeClr val="accent1"/>
              </a:solidFill>
              <a:latin typeface="Play"/>
              <a:ea typeface="Play"/>
              <a:cs typeface="Play"/>
              <a:sym typeface="Play"/>
            </a:endParaRPr>
          </a:p>
          <a:p>
            <a:pPr indent="0" lvl="0" marL="0" rtl="0" algn="just">
              <a:spcBef>
                <a:spcPts val="0"/>
              </a:spcBef>
              <a:spcAft>
                <a:spcPts val="0"/>
              </a:spcAft>
              <a:buNone/>
            </a:pPr>
            <a:r>
              <a:rPr lang="de-DE">
                <a:solidFill>
                  <a:schemeClr val="dk1"/>
                </a:solidFill>
                <a:latin typeface="Avenir"/>
                <a:ea typeface="Avenir"/>
                <a:cs typeface="Avenir"/>
                <a:sym typeface="Avenir"/>
              </a:rPr>
              <a:t>The gene expression omnibus (GEO) database was systematically searched for GEO Series of human PBMC and bone marrow samples processed with microarray platforms (Affymetrix HG-U133A and HG-U133 2.0) or next-generation RNA sequencing (RNA-seq) data. These data were filtered for inclusion of AML samples, samples of other leukemia, and healthy samples or other diseases. After manual revision and exclusion of duplicates and experiments using sorted cell populations (“expert filter”), the data were combined and normalized independently for each dataset.</a:t>
            </a:r>
            <a:endParaRPr>
              <a:solidFill>
                <a:schemeClr val="dk1"/>
              </a:solidFill>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g2ff36fa939d_0_1586"/>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solidFill>
                  <a:schemeClr val="accent1"/>
                </a:solidFill>
                <a:latin typeface="Play"/>
                <a:ea typeface="Play"/>
                <a:cs typeface="Play"/>
                <a:sym typeface="Play"/>
              </a:rPr>
              <a:t>XAI Best-Practices for Omics Data</a:t>
            </a:r>
            <a:endParaRPr>
              <a:latin typeface="Play"/>
              <a:ea typeface="Play"/>
              <a:cs typeface="Play"/>
              <a:sym typeface="Play"/>
            </a:endParaRPr>
          </a:p>
        </p:txBody>
      </p:sp>
      <p:sp>
        <p:nvSpPr>
          <p:cNvPr id="1235" name="Google Shape;1235;g2ff36fa939d_0_1586"/>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Comparison of different XAI methods on </a:t>
            </a:r>
            <a:r>
              <a:rPr lang="de-DE">
                <a:solidFill>
                  <a:srgbClr val="000000"/>
                </a:solidFill>
                <a:latin typeface="Play"/>
                <a:ea typeface="Play"/>
                <a:cs typeface="Play"/>
                <a:sym typeface="Play"/>
              </a:rPr>
              <a:t>Acute Myeloid Leukemia</a:t>
            </a:r>
            <a:r>
              <a:rPr lang="de-DE">
                <a:latin typeface="Play"/>
                <a:ea typeface="Play"/>
                <a:cs typeface="Play"/>
                <a:sym typeface="Play"/>
              </a:rPr>
              <a:t> Dataset</a:t>
            </a:r>
            <a:endParaRPr>
              <a:latin typeface="Play"/>
              <a:ea typeface="Play"/>
              <a:cs typeface="Play"/>
              <a:sym typeface="Play"/>
            </a:endParaRPr>
          </a:p>
        </p:txBody>
      </p:sp>
      <p:sp>
        <p:nvSpPr>
          <p:cNvPr id="1236" name="Google Shape;1236;g2ff36fa939d_0_1586"/>
          <p:cNvSpPr txBox="1"/>
          <p:nvPr/>
        </p:nvSpPr>
        <p:spPr>
          <a:xfrm>
            <a:off x="838200" y="1916675"/>
            <a:ext cx="5704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500">
                <a:solidFill>
                  <a:schemeClr val="dk1"/>
                </a:solidFill>
                <a:latin typeface="Play"/>
                <a:ea typeface="Play"/>
                <a:cs typeface="Play"/>
                <a:sym typeface="Play"/>
              </a:rPr>
              <a:t>Modelling strategies for multi-source datasets</a:t>
            </a:r>
            <a:endParaRPr sz="1500">
              <a:solidFill>
                <a:schemeClr val="dk1"/>
              </a:solidFill>
              <a:latin typeface="Play"/>
              <a:ea typeface="Play"/>
              <a:cs typeface="Play"/>
              <a:sym typeface="Play"/>
            </a:endParaRPr>
          </a:p>
          <a:p>
            <a:pPr indent="0" lvl="0" marL="0" rtl="0" algn="l">
              <a:spcBef>
                <a:spcPts val="0"/>
              </a:spcBef>
              <a:spcAft>
                <a:spcPts val="0"/>
              </a:spcAft>
              <a:buNone/>
            </a:pPr>
            <a:r>
              <a:t/>
            </a:r>
            <a:endParaRPr sz="1100">
              <a:solidFill>
                <a:schemeClr val="dk1"/>
              </a:solidFill>
              <a:latin typeface="Avenir"/>
              <a:ea typeface="Avenir"/>
              <a:cs typeface="Avenir"/>
              <a:sym typeface="Avenir"/>
            </a:endParaRPr>
          </a:p>
          <a:p>
            <a:pPr indent="0" lvl="0" marL="0" rtl="0" algn="l">
              <a:spcBef>
                <a:spcPts val="0"/>
              </a:spcBef>
              <a:spcAft>
                <a:spcPts val="0"/>
              </a:spcAft>
              <a:buNone/>
            </a:pPr>
            <a:r>
              <a:rPr lang="de-DE" sz="1200" u="sng">
                <a:solidFill>
                  <a:schemeClr val="dk1"/>
                </a:solidFill>
                <a:latin typeface="Avenir"/>
                <a:ea typeface="Avenir"/>
                <a:cs typeface="Avenir"/>
                <a:sym typeface="Avenir"/>
              </a:rPr>
              <a:t>Separate</a:t>
            </a:r>
            <a:r>
              <a:rPr lang="de-DE" sz="1200" u="sng">
                <a:solidFill>
                  <a:schemeClr val="dk1"/>
                </a:solidFill>
                <a:latin typeface="Avenir"/>
                <a:ea typeface="Avenir"/>
                <a:cs typeface="Avenir"/>
                <a:sym typeface="Avenir"/>
              </a:rPr>
              <a:t> modelling of each dataset with different sampling strategies:</a:t>
            </a:r>
            <a:endParaRPr sz="1200" u="sng">
              <a:solidFill>
                <a:schemeClr val="dk1"/>
              </a:solidFill>
              <a:latin typeface="Avenir"/>
              <a:ea typeface="Avenir"/>
              <a:cs typeface="Avenir"/>
              <a:sym typeface="Avenir"/>
            </a:endParaRPr>
          </a:p>
          <a:p>
            <a:pPr indent="-257175" lvl="0" marL="360000" rtl="0" algn="l">
              <a:spcBef>
                <a:spcPts val="0"/>
              </a:spcBef>
              <a:spcAft>
                <a:spcPts val="0"/>
              </a:spcAft>
              <a:buClr>
                <a:schemeClr val="dk1"/>
              </a:buClr>
              <a:buSzPts val="1200"/>
              <a:buFont typeface="Avenir"/>
              <a:buChar char="➢"/>
            </a:pPr>
            <a:r>
              <a:rPr lang="de-DE" sz="1200">
                <a:solidFill>
                  <a:schemeClr val="dk1"/>
                </a:solidFill>
                <a:latin typeface="Avenir"/>
                <a:ea typeface="Avenir"/>
                <a:cs typeface="Avenir"/>
                <a:sym typeface="Avenir"/>
              </a:rPr>
              <a:t>random sampling: </a:t>
            </a:r>
            <a:endParaRPr sz="1200">
              <a:solidFill>
                <a:schemeClr val="dk1"/>
              </a:solidFill>
              <a:latin typeface="Avenir"/>
              <a:ea typeface="Avenir"/>
              <a:cs typeface="Avenir"/>
              <a:sym typeface="Avenir"/>
            </a:endParaRPr>
          </a:p>
          <a:p>
            <a:pPr indent="-257175" lvl="1" marL="719999" rtl="0" algn="l">
              <a:spcBef>
                <a:spcPts val="0"/>
              </a:spcBef>
              <a:spcAft>
                <a:spcPts val="0"/>
              </a:spcAft>
              <a:buClr>
                <a:schemeClr val="dk1"/>
              </a:buClr>
              <a:buSzPts val="1200"/>
              <a:buFont typeface="Avenir"/>
              <a:buChar char="○"/>
            </a:pPr>
            <a:r>
              <a:rPr lang="de-DE" sz="1200">
                <a:solidFill>
                  <a:schemeClr val="dk1"/>
                </a:solidFill>
                <a:latin typeface="Avenir"/>
                <a:ea typeface="Avenir"/>
                <a:cs typeface="Avenir"/>
                <a:sym typeface="Avenir"/>
              </a:rPr>
              <a:t>random sampling of training and test sets (repeated 100 x) pooled from all studies in one dataset </a:t>
            </a:r>
            <a:endParaRPr sz="1200">
              <a:solidFill>
                <a:schemeClr val="dk1"/>
              </a:solidFill>
              <a:latin typeface="Avenir"/>
              <a:ea typeface="Avenir"/>
              <a:cs typeface="Avenir"/>
              <a:sym typeface="Avenir"/>
            </a:endParaRPr>
          </a:p>
          <a:p>
            <a:pPr indent="-257175" lvl="1" marL="719999" rtl="0" algn="l">
              <a:spcBef>
                <a:spcPts val="0"/>
              </a:spcBef>
              <a:spcAft>
                <a:spcPts val="0"/>
              </a:spcAft>
              <a:buSzPts val="1200"/>
              <a:buFont typeface="Avenir"/>
              <a:buChar char="○"/>
            </a:pPr>
            <a:r>
              <a:rPr lang="de-DE" sz="1200">
                <a:solidFill>
                  <a:schemeClr val="dk1"/>
                </a:solidFill>
                <a:latin typeface="Avenir"/>
                <a:ea typeface="Avenir"/>
                <a:cs typeface="Avenir"/>
                <a:sym typeface="Avenir"/>
              </a:rPr>
              <a:t>diverse study-specific effects and sources of study-to-study variation (e.g. </a:t>
            </a:r>
            <a:r>
              <a:rPr lang="de-DE" sz="1200">
                <a:solidFill>
                  <a:schemeClr val="dk1"/>
                </a:solidFill>
                <a:latin typeface="Avenir"/>
                <a:ea typeface="Avenir"/>
                <a:cs typeface="Avenir"/>
                <a:sym typeface="Avenir"/>
              </a:rPr>
              <a:t>batch effects)</a:t>
            </a:r>
            <a:r>
              <a:rPr lang="de-DE" sz="1200">
                <a:solidFill>
                  <a:schemeClr val="dk1"/>
                </a:solidFill>
                <a:latin typeface="Avenir"/>
                <a:ea typeface="Avenir"/>
                <a:cs typeface="Avenir"/>
                <a:sym typeface="Avenir"/>
              </a:rPr>
              <a:t> can pose problems in the context of predictive tests for clinical applications because </a:t>
            </a:r>
            <a:r>
              <a:rPr lang="de-DE" sz="1200">
                <a:latin typeface="Avenir"/>
                <a:ea typeface="Avenir"/>
                <a:cs typeface="Avenir"/>
                <a:sym typeface="Avenir"/>
              </a:rPr>
              <a:t>predictors that perform well within one study may perform worse when applied to data from new studies with implications for practical generalizability</a:t>
            </a:r>
            <a:endParaRPr sz="1200">
              <a:solidFill>
                <a:schemeClr val="dk1"/>
              </a:solidFill>
              <a:latin typeface="Avenir"/>
              <a:ea typeface="Avenir"/>
              <a:cs typeface="Avenir"/>
              <a:sym typeface="Avenir"/>
            </a:endParaRPr>
          </a:p>
          <a:p>
            <a:pPr indent="-266700" lvl="0" marL="360000" rtl="0" algn="l">
              <a:spcBef>
                <a:spcPts val="0"/>
              </a:spcBef>
              <a:spcAft>
                <a:spcPts val="0"/>
              </a:spcAft>
              <a:buClr>
                <a:schemeClr val="dk1"/>
              </a:buClr>
              <a:buSzPts val="1200"/>
              <a:buFont typeface="Avenir"/>
              <a:buChar char="➢"/>
            </a:pPr>
            <a:r>
              <a:rPr lang="de-DE" sz="1200">
                <a:solidFill>
                  <a:schemeClr val="dk1"/>
                </a:solidFill>
                <a:latin typeface="Avenir"/>
                <a:ea typeface="Avenir"/>
                <a:cs typeface="Avenir"/>
                <a:sym typeface="Avenir"/>
              </a:rPr>
              <a:t>cross-study sampling</a:t>
            </a:r>
            <a:endParaRPr sz="1200">
              <a:solidFill>
                <a:schemeClr val="dk1"/>
              </a:solidFill>
              <a:latin typeface="Avenir"/>
              <a:ea typeface="Avenir"/>
              <a:cs typeface="Avenir"/>
              <a:sym typeface="Avenir"/>
            </a:endParaRPr>
          </a:p>
          <a:p>
            <a:pPr indent="-257175" lvl="1" marL="719999" rtl="0" algn="l">
              <a:spcBef>
                <a:spcPts val="0"/>
              </a:spcBef>
              <a:spcAft>
                <a:spcPts val="0"/>
              </a:spcAft>
              <a:buSzPts val="1200"/>
              <a:buFont typeface="Avenir"/>
              <a:buChar char="○"/>
            </a:pPr>
            <a:r>
              <a:rPr lang="de-DE" sz="1200">
                <a:solidFill>
                  <a:schemeClr val="dk1"/>
                </a:solidFill>
                <a:latin typeface="Avenir"/>
                <a:ea typeface="Avenir"/>
                <a:cs typeface="Avenir"/>
                <a:sym typeface="Avenir"/>
              </a:rPr>
              <a:t>sample training and testing sets from different studies, i.e. </a:t>
            </a:r>
            <a:r>
              <a:rPr lang="de-DE" sz="1200">
                <a:latin typeface="Avenir"/>
                <a:ea typeface="Avenir"/>
                <a:cs typeface="Avenir"/>
                <a:sym typeface="Avenir"/>
              </a:rPr>
              <a:t>any individual study from which any sample was included into the training dataset was entirely absent from the test set, and </a:t>
            </a:r>
            <a:r>
              <a:rPr i="1" lang="de-DE" sz="1200">
                <a:latin typeface="Avenir"/>
                <a:ea typeface="Avenir"/>
                <a:cs typeface="Avenir"/>
                <a:sym typeface="Avenir"/>
              </a:rPr>
              <a:t>vice versa</a:t>
            </a:r>
            <a:endParaRPr i="1" sz="1200">
              <a:latin typeface="Avenir"/>
              <a:ea typeface="Avenir"/>
              <a:cs typeface="Avenir"/>
              <a:sym typeface="Avenir"/>
            </a:endParaRPr>
          </a:p>
        </p:txBody>
      </p:sp>
      <p:grpSp>
        <p:nvGrpSpPr>
          <p:cNvPr id="1237" name="Google Shape;1237;g2ff36fa939d_0_1586"/>
          <p:cNvGrpSpPr/>
          <p:nvPr/>
        </p:nvGrpSpPr>
        <p:grpSpPr>
          <a:xfrm>
            <a:off x="6417375" y="2010400"/>
            <a:ext cx="5704525" cy="1719400"/>
            <a:chOff x="6417375" y="2010400"/>
            <a:chExt cx="5704525" cy="1719400"/>
          </a:xfrm>
        </p:grpSpPr>
        <p:pic>
          <p:nvPicPr>
            <p:cNvPr id="1238" name="Google Shape;1238;g2ff36fa939d_0_1586"/>
            <p:cNvPicPr preferRelativeResize="0"/>
            <p:nvPr/>
          </p:nvPicPr>
          <p:blipFill rotWithShape="1">
            <a:blip r:embed="rId3">
              <a:alphaModFix/>
            </a:blip>
            <a:srcRect b="71220" l="0" r="0" t="0"/>
            <a:stretch/>
          </p:blipFill>
          <p:spPr>
            <a:xfrm>
              <a:off x="6417375" y="2125150"/>
              <a:ext cx="4106274" cy="1604650"/>
            </a:xfrm>
            <a:prstGeom prst="rect">
              <a:avLst/>
            </a:prstGeom>
            <a:noFill/>
            <a:ln>
              <a:noFill/>
            </a:ln>
          </p:spPr>
        </p:pic>
        <p:pic>
          <p:nvPicPr>
            <p:cNvPr id="1239" name="Google Shape;1239;g2ff36fa939d_0_1586"/>
            <p:cNvPicPr preferRelativeResize="0"/>
            <p:nvPr/>
          </p:nvPicPr>
          <p:blipFill rotWithShape="1">
            <a:blip r:embed="rId3">
              <a:alphaModFix/>
            </a:blip>
            <a:srcRect b="48531" l="22981" r="45869" t="28829"/>
            <a:stretch/>
          </p:blipFill>
          <p:spPr>
            <a:xfrm>
              <a:off x="10552825" y="2232852"/>
              <a:ext cx="1181400" cy="1165875"/>
            </a:xfrm>
            <a:prstGeom prst="rect">
              <a:avLst/>
            </a:prstGeom>
            <a:noFill/>
            <a:ln>
              <a:noFill/>
            </a:ln>
          </p:spPr>
        </p:pic>
        <p:pic>
          <p:nvPicPr>
            <p:cNvPr id="1240" name="Google Shape;1240;g2ff36fa939d_0_1586"/>
            <p:cNvPicPr preferRelativeResize="0"/>
            <p:nvPr/>
          </p:nvPicPr>
          <p:blipFill rotWithShape="1">
            <a:blip r:embed="rId3">
              <a:alphaModFix/>
            </a:blip>
            <a:srcRect b="56883" l="0" r="76357" t="36585"/>
            <a:stretch/>
          </p:blipFill>
          <p:spPr>
            <a:xfrm rot="-5400000">
              <a:off x="11515075" y="2667087"/>
              <a:ext cx="792899" cy="297401"/>
            </a:xfrm>
            <a:prstGeom prst="rect">
              <a:avLst/>
            </a:prstGeom>
            <a:noFill/>
            <a:ln>
              <a:noFill/>
            </a:ln>
          </p:spPr>
        </p:pic>
        <p:sp>
          <p:nvSpPr>
            <p:cNvPr id="1241" name="Google Shape;1241;g2ff36fa939d_0_1586"/>
            <p:cNvSpPr/>
            <p:nvPr/>
          </p:nvSpPr>
          <p:spPr>
            <a:xfrm>
              <a:off x="6536800" y="2010400"/>
              <a:ext cx="5585100" cy="1719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242" name="Google Shape;1242;g2ff36fa939d_0_1586"/>
          <p:cNvGrpSpPr/>
          <p:nvPr/>
        </p:nvGrpSpPr>
        <p:grpSpPr>
          <a:xfrm>
            <a:off x="6536800" y="4020825"/>
            <a:ext cx="5585100" cy="2456400"/>
            <a:chOff x="6536800" y="4020825"/>
            <a:chExt cx="5585100" cy="2456400"/>
          </a:xfrm>
        </p:grpSpPr>
        <p:pic>
          <p:nvPicPr>
            <p:cNvPr id="1243" name="Google Shape;1243;g2ff36fa939d_0_1586"/>
            <p:cNvPicPr preferRelativeResize="0"/>
            <p:nvPr/>
          </p:nvPicPr>
          <p:blipFill rotWithShape="1">
            <a:blip r:embed="rId4">
              <a:alphaModFix/>
            </a:blip>
            <a:srcRect b="0" l="0" r="40901" t="35387"/>
            <a:stretch/>
          </p:blipFill>
          <p:spPr>
            <a:xfrm>
              <a:off x="10552825" y="4020825"/>
              <a:ext cx="1479999" cy="2420826"/>
            </a:xfrm>
            <a:prstGeom prst="rect">
              <a:avLst/>
            </a:prstGeom>
            <a:noFill/>
            <a:ln>
              <a:noFill/>
            </a:ln>
          </p:spPr>
        </p:pic>
        <p:pic>
          <p:nvPicPr>
            <p:cNvPr id="1244" name="Google Shape;1244;g2ff36fa939d_0_1586"/>
            <p:cNvPicPr preferRelativeResize="0"/>
            <p:nvPr/>
          </p:nvPicPr>
          <p:blipFill rotWithShape="1">
            <a:blip r:embed="rId4">
              <a:alphaModFix/>
            </a:blip>
            <a:srcRect b="64639" l="0" r="0" t="0"/>
            <a:stretch/>
          </p:blipFill>
          <p:spPr>
            <a:xfrm>
              <a:off x="6624825" y="4250975"/>
              <a:ext cx="3928000" cy="2077916"/>
            </a:xfrm>
            <a:prstGeom prst="rect">
              <a:avLst/>
            </a:prstGeom>
            <a:noFill/>
            <a:ln>
              <a:noFill/>
            </a:ln>
          </p:spPr>
        </p:pic>
        <p:sp>
          <p:nvSpPr>
            <p:cNvPr id="1245" name="Google Shape;1245;g2ff36fa939d_0_1586"/>
            <p:cNvSpPr/>
            <p:nvPr/>
          </p:nvSpPr>
          <p:spPr>
            <a:xfrm>
              <a:off x="6536800" y="4020825"/>
              <a:ext cx="5585100" cy="245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46" name="Google Shape;1246;g2ff36fa939d_0_1586"/>
          <p:cNvSpPr txBox="1"/>
          <p:nvPr/>
        </p:nvSpPr>
        <p:spPr>
          <a:xfrm>
            <a:off x="867375" y="4855175"/>
            <a:ext cx="566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u="sng">
                <a:solidFill>
                  <a:schemeClr val="dk1"/>
                </a:solidFill>
                <a:latin typeface="Avenir"/>
                <a:ea typeface="Avenir"/>
                <a:cs typeface="Avenir"/>
                <a:sym typeface="Avenir"/>
              </a:rPr>
              <a:t>Cross-dataset (technical platform) evaluation:</a:t>
            </a:r>
            <a:endParaRPr sz="1200" u="sng">
              <a:solidFill>
                <a:schemeClr val="dk1"/>
              </a:solidFill>
              <a:latin typeface="Avenir"/>
              <a:ea typeface="Avenir"/>
              <a:cs typeface="Avenir"/>
              <a:sym typeface="Avenir"/>
            </a:endParaRPr>
          </a:p>
          <a:p>
            <a:pPr indent="-266700" lvl="0" marL="360000" rtl="0" algn="l">
              <a:spcBef>
                <a:spcPts val="0"/>
              </a:spcBef>
              <a:spcAft>
                <a:spcPts val="0"/>
              </a:spcAft>
              <a:buClr>
                <a:schemeClr val="dk1"/>
              </a:buClr>
              <a:buSzPts val="1200"/>
              <a:buFont typeface="Avenir"/>
              <a:buChar char="➢"/>
            </a:pPr>
            <a:r>
              <a:rPr lang="de-DE" sz="1200">
                <a:solidFill>
                  <a:schemeClr val="dk1"/>
                </a:solidFill>
                <a:latin typeface="Avenir"/>
                <a:ea typeface="Avenir"/>
                <a:cs typeface="Avenir"/>
                <a:sym typeface="Avenir"/>
              </a:rPr>
              <a:t>clinical pipelines must cope with changes in technological platforms and hence, it is relevant to understand to what extent predictors can generalize not only between studies but also between different platforms</a:t>
            </a:r>
            <a:endParaRPr sz="1200">
              <a:solidFill>
                <a:schemeClr val="dk1"/>
              </a:solidFill>
              <a:latin typeface="Avenir"/>
              <a:ea typeface="Avenir"/>
              <a:cs typeface="Avenir"/>
              <a:sym typeface="Avenir"/>
            </a:endParaRPr>
          </a:p>
          <a:p>
            <a:pPr indent="-266700" lvl="0" marL="360000" rtl="0" algn="l">
              <a:spcBef>
                <a:spcPts val="0"/>
              </a:spcBef>
              <a:spcAft>
                <a:spcPts val="0"/>
              </a:spcAft>
              <a:buSzPts val="1200"/>
              <a:buFont typeface="Avenir"/>
              <a:buChar char="➢"/>
            </a:pPr>
            <a:r>
              <a:rPr lang="de-DE" sz="1200">
                <a:latin typeface="Avenir"/>
                <a:ea typeface="Avenir"/>
                <a:cs typeface="Avenir"/>
                <a:sym typeface="Avenir"/>
              </a:rPr>
              <a:t>a model is learned using independently normalized data from one platform and then this model, is used (“as is,” with no further fine-tuning) to make predictions using data from a different platform</a:t>
            </a:r>
            <a:endParaRPr sz="1200"/>
          </a:p>
        </p:txBody>
      </p:sp>
      <p:sp>
        <p:nvSpPr>
          <p:cNvPr id="1247" name="Google Shape;1247;g2ff36fa939d_0_1586"/>
          <p:cNvSpPr/>
          <p:nvPr/>
        </p:nvSpPr>
        <p:spPr>
          <a:xfrm>
            <a:off x="1982850" y="3125788"/>
            <a:ext cx="8226300" cy="1551900"/>
          </a:xfrm>
          <a:prstGeom prst="roundRect">
            <a:avLst>
              <a:gd fmla="val 16667" name="adj"/>
            </a:avLst>
          </a:prstGeom>
          <a:solidFill>
            <a:srgbClr val="F3F3F3"/>
          </a:solidFill>
          <a:ln cap="flat" cmpd="sng" w="28575">
            <a:solidFill>
              <a:srgbClr val="13C7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2400">
                <a:solidFill>
                  <a:schemeClr val="dk1"/>
                </a:solidFill>
                <a:latin typeface="Play"/>
                <a:ea typeface="Play"/>
                <a:cs typeface="Play"/>
                <a:sym typeface="Play"/>
              </a:rPr>
              <a:t>Now go to Notebook:</a:t>
            </a:r>
            <a:endParaRPr sz="2400">
              <a:solidFill>
                <a:schemeClr val="dk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5-Tutorial_XAI_for_RandomForests.ipynb</a:t>
            </a:r>
            <a:endParaRPr sz="2400">
              <a:solidFill>
                <a:schemeClr val="accen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ff36fa939d_0_38"/>
          <p:cNvSpPr txBox="1"/>
          <p:nvPr>
            <p:ph type="title"/>
          </p:nvPr>
        </p:nvSpPr>
        <p:spPr>
          <a:xfrm>
            <a:off x="838200" y="730229"/>
            <a:ext cx="2743200" cy="75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177" name="Google Shape;177;g2ff36fa939d_0_38"/>
          <p:cNvSpPr txBox="1"/>
          <p:nvPr>
            <p:ph idx="1" type="body"/>
          </p:nvPr>
        </p:nvSpPr>
        <p:spPr>
          <a:xfrm>
            <a:off x="944380" y="1794503"/>
            <a:ext cx="8393100" cy="3930600"/>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90000"/>
              </a:lnSpc>
              <a:spcBef>
                <a:spcPts val="0"/>
              </a:spcBef>
              <a:spcAft>
                <a:spcPts val="0"/>
              </a:spcAft>
              <a:buClr>
                <a:schemeClr val="accent1"/>
              </a:buClr>
              <a:buSzPts val="2200"/>
              <a:buAutoNum type="arabicPeriod"/>
            </a:pPr>
            <a:r>
              <a:rPr lang="de-DE">
                <a:solidFill>
                  <a:schemeClr val="accent1"/>
                </a:solidFill>
                <a:latin typeface="Play"/>
                <a:ea typeface="Play"/>
                <a:cs typeface="Play"/>
                <a:sym typeface="Play"/>
              </a:rPr>
              <a:t>ML Best-Practices for Omics Data</a:t>
            </a:r>
            <a:endParaRPr>
              <a:solidFill>
                <a:schemeClr val="accent1"/>
              </a:solidFill>
              <a:latin typeface="Play"/>
              <a:ea typeface="Play"/>
              <a:cs typeface="Play"/>
              <a:sym typeface="Play"/>
            </a:endParaRPr>
          </a:p>
          <a:p>
            <a:pPr indent="-514350" lvl="0" marL="514350" rtl="0" algn="l">
              <a:lnSpc>
                <a:spcPct val="90000"/>
              </a:lnSpc>
              <a:spcBef>
                <a:spcPts val="1000"/>
              </a:spcBef>
              <a:spcAft>
                <a:spcPts val="0"/>
              </a:spcAft>
              <a:buSzPts val="2200"/>
              <a:buFont typeface="Play"/>
              <a:buAutoNum type="arabicPeriod"/>
            </a:pPr>
            <a:r>
              <a:rPr lang="de-DE">
                <a:latin typeface="Play"/>
                <a:ea typeface="Play"/>
                <a:cs typeface="Play"/>
                <a:sym typeface="Play"/>
              </a:rPr>
              <a:t>Introduction to eXplainable AI (XAI)</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Model-Agnostic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Permutation Feature Importance</a:t>
            </a:r>
            <a:endParaRPr>
              <a:solidFill>
                <a:schemeClr val="accent3"/>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SHAP (SHapley Additive exPlanations)</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Coffee Break</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Model-Specific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Forest Guided Clustering</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XAI Best-Practices for Omics Data</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Wrap-Up</a:t>
            </a:r>
            <a:endParaRPr>
              <a:latin typeface="Play"/>
              <a:ea typeface="Play"/>
              <a:cs typeface="Play"/>
              <a:sym typeface="Play"/>
            </a:endParaRPr>
          </a:p>
        </p:txBody>
      </p:sp>
      <p:pic>
        <p:nvPicPr>
          <p:cNvPr id="178" name="Google Shape;178;g2ff36fa939d_0_38"/>
          <p:cNvPicPr preferRelativeResize="0"/>
          <p:nvPr/>
        </p:nvPicPr>
        <p:blipFill>
          <a:blip r:embed="rId3">
            <a:alphaModFix/>
          </a:blip>
          <a:stretch>
            <a:fillRect/>
          </a:stretch>
        </p:blipFill>
        <p:spPr>
          <a:xfrm>
            <a:off x="8667350" y="4165726"/>
            <a:ext cx="2045000" cy="2048999"/>
          </a:xfrm>
          <a:prstGeom prst="rect">
            <a:avLst/>
          </a:prstGeom>
          <a:noFill/>
          <a:ln>
            <a:noFill/>
          </a:ln>
        </p:spPr>
      </p:pic>
      <p:sp>
        <p:nvSpPr>
          <p:cNvPr id="179" name="Google Shape;179;g2ff36fa939d_0_38"/>
          <p:cNvSpPr txBox="1"/>
          <p:nvPr/>
        </p:nvSpPr>
        <p:spPr>
          <a:xfrm>
            <a:off x="7187700" y="3180525"/>
            <a:ext cx="5004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800">
                <a:solidFill>
                  <a:schemeClr val="accent1"/>
                </a:solidFill>
                <a:latin typeface="Play"/>
                <a:ea typeface="Play"/>
                <a:cs typeface="Play"/>
                <a:sym typeface="Play"/>
              </a:rPr>
              <a:t>GitHub Repository:</a:t>
            </a:r>
            <a:endParaRPr sz="2800">
              <a:solidFill>
                <a:schemeClr val="accent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https://tinyurl.com/54d7y2zp</a:t>
            </a:r>
            <a:endParaRPr sz="2400">
              <a:solidFill>
                <a:schemeClr val="accent1"/>
              </a:solidFill>
              <a:latin typeface="Play"/>
              <a:ea typeface="Play"/>
              <a:cs typeface="Play"/>
              <a:sym typeface="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g2ff36fa939d_0_63"/>
          <p:cNvSpPr txBox="1"/>
          <p:nvPr>
            <p:ph type="title"/>
          </p:nvPr>
        </p:nvSpPr>
        <p:spPr>
          <a:xfrm>
            <a:off x="838200" y="730229"/>
            <a:ext cx="2743200" cy="75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1253" name="Google Shape;1253;g2ff36fa939d_0_63"/>
          <p:cNvSpPr txBox="1"/>
          <p:nvPr>
            <p:ph idx="1" type="body"/>
          </p:nvPr>
        </p:nvSpPr>
        <p:spPr>
          <a:xfrm>
            <a:off x="944380" y="1794503"/>
            <a:ext cx="8393100" cy="3930600"/>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90000"/>
              </a:lnSpc>
              <a:spcBef>
                <a:spcPts val="0"/>
              </a:spcBef>
              <a:spcAft>
                <a:spcPts val="0"/>
              </a:spcAft>
              <a:buClr>
                <a:schemeClr val="accent4"/>
              </a:buClr>
              <a:buSzPts val="2200"/>
              <a:buAutoNum type="arabicPeriod"/>
            </a:pPr>
            <a:r>
              <a:rPr lang="de-DE">
                <a:solidFill>
                  <a:schemeClr val="accent4"/>
                </a:solidFill>
                <a:latin typeface="Play"/>
                <a:ea typeface="Play"/>
                <a:cs typeface="Play"/>
                <a:sym typeface="Play"/>
              </a:rPr>
              <a:t>ML Best-Practices for Omics Data</a:t>
            </a:r>
            <a:endParaRPr>
              <a:solidFill>
                <a:schemeClr val="accent4"/>
              </a:solidFill>
              <a:latin typeface="Play"/>
              <a:ea typeface="Play"/>
              <a:cs typeface="Play"/>
              <a:sym typeface="Play"/>
            </a:endParaRPr>
          </a:p>
          <a:p>
            <a:pPr indent="-514350" lvl="0" marL="514350" rtl="0" algn="l">
              <a:lnSpc>
                <a:spcPct val="90000"/>
              </a:lnSpc>
              <a:spcBef>
                <a:spcPts val="1000"/>
              </a:spcBef>
              <a:spcAft>
                <a:spcPts val="0"/>
              </a:spcAft>
              <a:buSzPts val="2200"/>
              <a:buFont typeface="Play"/>
              <a:buAutoNum type="arabicPeriod"/>
            </a:pPr>
            <a:r>
              <a:rPr lang="de-DE">
                <a:latin typeface="Play"/>
                <a:ea typeface="Play"/>
                <a:cs typeface="Play"/>
                <a:sym typeface="Play"/>
              </a:rPr>
              <a:t>Introduction to eXplainable AI (XAI)</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Model-Agnostic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Permutation Feature Importance</a:t>
            </a:r>
            <a:endParaRPr>
              <a:solidFill>
                <a:schemeClr val="accent3"/>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SHAP (SHapley Additive exPlanations)</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Coffee Break</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Model-Specific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Forest Guided Clustering</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XAI Best-Practices for Omics Data</a:t>
            </a:r>
            <a:endParaRPr>
              <a:latin typeface="Play"/>
              <a:ea typeface="Play"/>
              <a:cs typeface="Play"/>
              <a:sym typeface="Play"/>
            </a:endParaRPr>
          </a:p>
          <a:p>
            <a:pPr indent="-514350" lvl="0" marL="514350" rtl="0" algn="l">
              <a:spcBef>
                <a:spcPts val="1000"/>
              </a:spcBef>
              <a:spcAft>
                <a:spcPts val="0"/>
              </a:spcAft>
              <a:buClr>
                <a:schemeClr val="accent1"/>
              </a:buClr>
              <a:buSzPts val="2200"/>
              <a:buAutoNum type="arabicPeriod"/>
            </a:pPr>
            <a:r>
              <a:rPr lang="de-DE">
                <a:solidFill>
                  <a:schemeClr val="accent1"/>
                </a:solidFill>
                <a:latin typeface="Play"/>
                <a:ea typeface="Play"/>
                <a:cs typeface="Play"/>
                <a:sym typeface="Play"/>
              </a:rPr>
              <a:t>Wrap-Up</a:t>
            </a:r>
            <a:endParaRPr>
              <a:solidFill>
                <a:schemeClr val="accent1"/>
              </a:solidFill>
              <a:latin typeface="Play"/>
              <a:ea typeface="Play"/>
              <a:cs typeface="Play"/>
              <a:sym typeface="Pl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g2ff36fa939d_0_86"/>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Wrap-Up</a:t>
            </a:r>
            <a:endParaRPr>
              <a:latin typeface="Play"/>
              <a:ea typeface="Play"/>
              <a:cs typeface="Play"/>
              <a:sym typeface="Play"/>
            </a:endParaRPr>
          </a:p>
        </p:txBody>
      </p:sp>
      <p:sp>
        <p:nvSpPr>
          <p:cNvPr id="1259" name="Google Shape;1259;g2ff36fa939d_0_86"/>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Survey</a:t>
            </a:r>
            <a:endParaRPr>
              <a:latin typeface="Play"/>
              <a:ea typeface="Play"/>
              <a:cs typeface="Play"/>
              <a:sym typeface="Play"/>
            </a:endParaRPr>
          </a:p>
        </p:txBody>
      </p:sp>
      <p:pic>
        <p:nvPicPr>
          <p:cNvPr id="1260" name="Google Shape;1260;g2ff36fa939d_0_86"/>
          <p:cNvPicPr preferRelativeResize="0"/>
          <p:nvPr/>
        </p:nvPicPr>
        <p:blipFill rotWithShape="1">
          <a:blip r:embed="rId3">
            <a:alphaModFix/>
          </a:blip>
          <a:srcRect b="0" l="0" r="0" t="0"/>
          <a:stretch/>
        </p:blipFill>
        <p:spPr>
          <a:xfrm>
            <a:off x="9175300" y="3136100"/>
            <a:ext cx="2323200" cy="2912675"/>
          </a:xfrm>
          <a:prstGeom prst="rect">
            <a:avLst/>
          </a:prstGeom>
          <a:noFill/>
          <a:ln>
            <a:noFill/>
          </a:ln>
        </p:spPr>
      </p:pic>
      <p:sp>
        <p:nvSpPr>
          <p:cNvPr id="1261" name="Google Shape;1261;g2ff36fa939d_0_86"/>
          <p:cNvSpPr txBox="1"/>
          <p:nvPr/>
        </p:nvSpPr>
        <p:spPr>
          <a:xfrm>
            <a:off x="8913250" y="2471800"/>
            <a:ext cx="2847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600">
                <a:solidFill>
                  <a:schemeClr val="dk1"/>
                </a:solidFill>
                <a:latin typeface="Play"/>
                <a:ea typeface="Play"/>
                <a:cs typeface="Play"/>
                <a:sym typeface="Play"/>
              </a:rPr>
              <a:t>Further Reading</a:t>
            </a:r>
            <a:endParaRPr sz="2600">
              <a:solidFill>
                <a:schemeClr val="dk1"/>
              </a:solidFill>
              <a:latin typeface="Play"/>
              <a:ea typeface="Play"/>
              <a:cs typeface="Play"/>
              <a:sym typeface="Play"/>
            </a:endParaRPr>
          </a:p>
        </p:txBody>
      </p:sp>
      <p:sp>
        <p:nvSpPr>
          <p:cNvPr id="1262" name="Google Shape;1262;g2ff36fa939d_0_86"/>
          <p:cNvSpPr txBox="1"/>
          <p:nvPr/>
        </p:nvSpPr>
        <p:spPr>
          <a:xfrm>
            <a:off x="4001225" y="2471800"/>
            <a:ext cx="43884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600">
                <a:solidFill>
                  <a:schemeClr val="dk1"/>
                </a:solidFill>
                <a:latin typeface="Play"/>
                <a:ea typeface="Play"/>
                <a:cs typeface="Play"/>
                <a:sym typeface="Play"/>
              </a:rPr>
              <a:t>Further Tutorials:</a:t>
            </a:r>
            <a:endParaRPr sz="2600">
              <a:solidFill>
                <a:schemeClr val="dk1"/>
              </a:solidFill>
              <a:latin typeface="Play"/>
              <a:ea typeface="Play"/>
              <a:cs typeface="Play"/>
              <a:sym typeface="Play"/>
            </a:endParaRPr>
          </a:p>
          <a:p>
            <a:pPr indent="0" lvl="0" marL="0" rtl="0" algn="ctr">
              <a:spcBef>
                <a:spcPts val="0"/>
              </a:spcBef>
              <a:spcAft>
                <a:spcPts val="0"/>
              </a:spcAft>
              <a:buNone/>
            </a:pPr>
            <a:r>
              <a:rPr lang="de-DE" sz="2000">
                <a:solidFill>
                  <a:schemeClr val="dk1"/>
                </a:solidFill>
                <a:latin typeface="Play"/>
                <a:ea typeface="Play"/>
                <a:cs typeface="Play"/>
                <a:sym typeface="Play"/>
              </a:rPr>
              <a:t>XAI for CNN/Transformers</a:t>
            </a:r>
            <a:endParaRPr sz="2000">
              <a:solidFill>
                <a:schemeClr val="dk1"/>
              </a:solidFill>
              <a:latin typeface="Play"/>
              <a:ea typeface="Play"/>
              <a:cs typeface="Play"/>
              <a:sym typeface="Play"/>
            </a:endParaRPr>
          </a:p>
        </p:txBody>
      </p:sp>
      <p:sp>
        <p:nvSpPr>
          <p:cNvPr id="1263" name="Google Shape;1263;g2ff36fa939d_0_86"/>
          <p:cNvSpPr txBox="1"/>
          <p:nvPr/>
        </p:nvSpPr>
        <p:spPr>
          <a:xfrm>
            <a:off x="838200" y="2471800"/>
            <a:ext cx="26394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600">
                <a:solidFill>
                  <a:schemeClr val="dk1"/>
                </a:solidFill>
                <a:latin typeface="Play"/>
                <a:ea typeface="Play"/>
                <a:cs typeface="Play"/>
                <a:sym typeface="Play"/>
              </a:rPr>
              <a:t>Survey:</a:t>
            </a:r>
            <a:endParaRPr sz="2600">
              <a:solidFill>
                <a:schemeClr val="dk1"/>
              </a:solidFill>
              <a:latin typeface="Play"/>
              <a:ea typeface="Play"/>
              <a:cs typeface="Play"/>
              <a:sym typeface="Play"/>
            </a:endParaRPr>
          </a:p>
          <a:p>
            <a:pPr indent="0" lvl="0" marL="0" rtl="0" algn="ctr">
              <a:spcBef>
                <a:spcPts val="0"/>
              </a:spcBef>
              <a:spcAft>
                <a:spcPts val="0"/>
              </a:spcAft>
              <a:buNone/>
            </a:pPr>
            <a:r>
              <a:rPr lang="de-DE" sz="2000">
                <a:solidFill>
                  <a:schemeClr val="dk1"/>
                </a:solidFill>
                <a:latin typeface="Play"/>
                <a:ea typeface="Play"/>
                <a:cs typeface="Play"/>
                <a:sym typeface="Play"/>
              </a:rPr>
              <a:t>https://forms.gle/WcZgrWwFyLfBLKD9A</a:t>
            </a:r>
            <a:endParaRPr sz="2000">
              <a:solidFill>
                <a:schemeClr val="dk1"/>
              </a:solidFill>
              <a:latin typeface="Play"/>
              <a:ea typeface="Play"/>
              <a:cs typeface="Play"/>
              <a:sym typeface="Play"/>
            </a:endParaRPr>
          </a:p>
        </p:txBody>
      </p:sp>
      <p:pic>
        <p:nvPicPr>
          <p:cNvPr id="1264" name="Google Shape;1264;g2ff36fa939d_0_86"/>
          <p:cNvPicPr preferRelativeResize="0"/>
          <p:nvPr/>
        </p:nvPicPr>
        <p:blipFill>
          <a:blip r:embed="rId4">
            <a:alphaModFix/>
          </a:blip>
          <a:stretch>
            <a:fillRect/>
          </a:stretch>
        </p:blipFill>
        <p:spPr>
          <a:xfrm>
            <a:off x="5060875" y="3970725"/>
            <a:ext cx="2070251" cy="2064950"/>
          </a:xfrm>
          <a:prstGeom prst="rect">
            <a:avLst/>
          </a:prstGeom>
          <a:noFill/>
          <a:ln>
            <a:noFill/>
          </a:ln>
        </p:spPr>
      </p:pic>
      <p:pic>
        <p:nvPicPr>
          <p:cNvPr id="1265" name="Google Shape;1265;g2ff36fa939d_0_86"/>
          <p:cNvPicPr preferRelativeResize="0"/>
          <p:nvPr/>
        </p:nvPicPr>
        <p:blipFill>
          <a:blip r:embed="rId5">
            <a:alphaModFix/>
          </a:blip>
          <a:stretch>
            <a:fillRect/>
          </a:stretch>
        </p:blipFill>
        <p:spPr>
          <a:xfrm>
            <a:off x="1122775" y="3957619"/>
            <a:ext cx="2070250" cy="20911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ff36fa939d_0_14"/>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ML Best-Practices for Omics Data</a:t>
            </a:r>
            <a:endParaRPr>
              <a:latin typeface="Play"/>
              <a:ea typeface="Play"/>
              <a:cs typeface="Play"/>
              <a:sym typeface="Play"/>
            </a:endParaRPr>
          </a:p>
        </p:txBody>
      </p:sp>
      <p:sp>
        <p:nvSpPr>
          <p:cNvPr id="185" name="Google Shape;185;g2ff36fa939d_0_14"/>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General Machine Learning Workflow</a:t>
            </a:r>
            <a:endParaRPr>
              <a:latin typeface="Play"/>
              <a:ea typeface="Play"/>
              <a:cs typeface="Play"/>
              <a:sym typeface="Play"/>
            </a:endParaRPr>
          </a:p>
        </p:txBody>
      </p:sp>
      <p:sp>
        <p:nvSpPr>
          <p:cNvPr id="186" name="Google Shape;186;g2ff36fa939d_0_14"/>
          <p:cNvSpPr/>
          <p:nvPr/>
        </p:nvSpPr>
        <p:spPr>
          <a:xfrm>
            <a:off x="2488325" y="2003750"/>
            <a:ext cx="5198700" cy="199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g2ff36fa939d_0_14"/>
          <p:cNvSpPr txBox="1"/>
          <p:nvPr/>
        </p:nvSpPr>
        <p:spPr>
          <a:xfrm>
            <a:off x="2488325" y="2003750"/>
            <a:ext cx="519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800">
                <a:solidFill>
                  <a:schemeClr val="dk1"/>
                </a:solidFill>
                <a:latin typeface="Play"/>
                <a:ea typeface="Play"/>
                <a:cs typeface="Play"/>
                <a:sym typeface="Play"/>
              </a:rPr>
              <a:t>Data Preprocessing</a:t>
            </a:r>
            <a:endParaRPr sz="1800">
              <a:solidFill>
                <a:schemeClr val="dk1"/>
              </a:solidFill>
              <a:latin typeface="Play"/>
              <a:ea typeface="Play"/>
              <a:cs typeface="Play"/>
              <a:sym typeface="Play"/>
            </a:endParaRPr>
          </a:p>
        </p:txBody>
      </p:sp>
      <p:pic>
        <p:nvPicPr>
          <p:cNvPr id="188" name="Google Shape;188;g2ff36fa939d_0_14"/>
          <p:cNvPicPr preferRelativeResize="0"/>
          <p:nvPr/>
        </p:nvPicPr>
        <p:blipFill rotWithShape="1">
          <a:blip r:embed="rId3">
            <a:alphaModFix/>
          </a:blip>
          <a:srcRect b="6477" l="20189" r="19108" t="6927"/>
          <a:stretch/>
        </p:blipFill>
        <p:spPr>
          <a:xfrm>
            <a:off x="838200" y="2350550"/>
            <a:ext cx="1426200" cy="1428900"/>
          </a:xfrm>
          <a:prstGeom prst="ellipse">
            <a:avLst/>
          </a:prstGeom>
          <a:noFill/>
          <a:ln>
            <a:noFill/>
          </a:ln>
        </p:spPr>
      </p:pic>
      <p:sp>
        <p:nvSpPr>
          <p:cNvPr id="189" name="Google Shape;189;g2ff36fa939d_0_14"/>
          <p:cNvSpPr/>
          <p:nvPr/>
        </p:nvSpPr>
        <p:spPr>
          <a:xfrm>
            <a:off x="7801100" y="2003750"/>
            <a:ext cx="3552600" cy="199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g2ff36fa939d_0_14"/>
          <p:cNvSpPr/>
          <p:nvPr/>
        </p:nvSpPr>
        <p:spPr>
          <a:xfrm>
            <a:off x="838200" y="4340875"/>
            <a:ext cx="5071200" cy="199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 </a:t>
            </a:r>
            <a:endParaRPr/>
          </a:p>
        </p:txBody>
      </p:sp>
      <p:sp>
        <p:nvSpPr>
          <p:cNvPr id="191" name="Google Shape;191;g2ff36fa939d_0_14"/>
          <p:cNvSpPr/>
          <p:nvPr/>
        </p:nvSpPr>
        <p:spPr>
          <a:xfrm>
            <a:off x="6282600" y="4340925"/>
            <a:ext cx="5071200" cy="199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g2ff36fa939d_0_14"/>
          <p:cNvSpPr txBox="1"/>
          <p:nvPr/>
        </p:nvSpPr>
        <p:spPr>
          <a:xfrm>
            <a:off x="838200" y="4340800"/>
            <a:ext cx="519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800">
                <a:solidFill>
                  <a:schemeClr val="dk1"/>
                </a:solidFill>
                <a:latin typeface="Play"/>
                <a:ea typeface="Play"/>
                <a:cs typeface="Play"/>
                <a:sym typeface="Play"/>
              </a:rPr>
              <a:t>Feature Processing</a:t>
            </a:r>
            <a:endParaRPr sz="1800">
              <a:solidFill>
                <a:schemeClr val="dk1"/>
              </a:solidFill>
              <a:latin typeface="Play"/>
              <a:ea typeface="Play"/>
              <a:cs typeface="Play"/>
              <a:sym typeface="Play"/>
            </a:endParaRPr>
          </a:p>
        </p:txBody>
      </p:sp>
      <p:sp>
        <p:nvSpPr>
          <p:cNvPr id="193" name="Google Shape;193;g2ff36fa939d_0_14"/>
          <p:cNvSpPr txBox="1"/>
          <p:nvPr/>
        </p:nvSpPr>
        <p:spPr>
          <a:xfrm>
            <a:off x="6282600" y="4340800"/>
            <a:ext cx="4939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800">
                <a:solidFill>
                  <a:schemeClr val="dk1"/>
                </a:solidFill>
                <a:latin typeface="Play"/>
                <a:ea typeface="Play"/>
                <a:cs typeface="Play"/>
                <a:sym typeface="Play"/>
              </a:rPr>
              <a:t>Modelling</a:t>
            </a:r>
            <a:endParaRPr sz="1800">
              <a:solidFill>
                <a:schemeClr val="dk1"/>
              </a:solidFill>
              <a:latin typeface="Play"/>
              <a:ea typeface="Play"/>
              <a:cs typeface="Play"/>
              <a:sym typeface="Play"/>
            </a:endParaRPr>
          </a:p>
        </p:txBody>
      </p:sp>
      <p:sp>
        <p:nvSpPr>
          <p:cNvPr id="194" name="Google Shape;194;g2ff36fa939d_0_14"/>
          <p:cNvSpPr txBox="1"/>
          <p:nvPr/>
        </p:nvSpPr>
        <p:spPr>
          <a:xfrm>
            <a:off x="7801100" y="2003750"/>
            <a:ext cx="355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800">
                <a:solidFill>
                  <a:schemeClr val="dk1"/>
                </a:solidFill>
                <a:latin typeface="Play"/>
                <a:ea typeface="Play"/>
                <a:cs typeface="Play"/>
                <a:sym typeface="Play"/>
              </a:rPr>
              <a:t>Evaluation</a:t>
            </a:r>
            <a:endParaRPr sz="1800">
              <a:solidFill>
                <a:schemeClr val="dk1"/>
              </a:solidFill>
              <a:latin typeface="Play"/>
              <a:ea typeface="Play"/>
              <a:cs typeface="Play"/>
              <a:sym typeface="Play"/>
            </a:endParaRPr>
          </a:p>
        </p:txBody>
      </p:sp>
      <p:cxnSp>
        <p:nvCxnSpPr>
          <p:cNvPr id="195" name="Google Shape;195;g2ff36fa939d_0_14"/>
          <p:cNvCxnSpPr>
            <a:stCxn id="196" idx="2"/>
            <a:endCxn id="197" idx="0"/>
          </p:cNvCxnSpPr>
          <p:nvPr/>
        </p:nvCxnSpPr>
        <p:spPr>
          <a:xfrm rot="5400000">
            <a:off x="3972641" y="1175141"/>
            <a:ext cx="662400" cy="6046500"/>
          </a:xfrm>
          <a:prstGeom prst="bentConnector3">
            <a:avLst>
              <a:gd fmla="val 50004" name="adj1"/>
            </a:avLst>
          </a:prstGeom>
          <a:noFill/>
          <a:ln cap="flat" cmpd="sng" w="19050">
            <a:solidFill>
              <a:schemeClr val="accent1"/>
            </a:solidFill>
            <a:prstDash val="solid"/>
            <a:round/>
            <a:headEnd len="med" w="med" type="none"/>
            <a:tailEnd len="med" w="med" type="triangle"/>
          </a:ln>
        </p:spPr>
      </p:cxnSp>
      <p:cxnSp>
        <p:nvCxnSpPr>
          <p:cNvPr id="198" name="Google Shape;198;g2ff36fa939d_0_14"/>
          <p:cNvCxnSpPr>
            <a:stCxn id="199" idx="3"/>
            <a:endCxn id="200" idx="1"/>
          </p:cNvCxnSpPr>
          <p:nvPr/>
        </p:nvCxnSpPr>
        <p:spPr>
          <a:xfrm>
            <a:off x="5795625" y="4838075"/>
            <a:ext cx="631800" cy="600"/>
          </a:xfrm>
          <a:prstGeom prst="bentConnector3">
            <a:avLst>
              <a:gd fmla="val 49988" name="adj1"/>
            </a:avLst>
          </a:prstGeom>
          <a:noFill/>
          <a:ln cap="flat" cmpd="sng" w="19050">
            <a:solidFill>
              <a:schemeClr val="accent1"/>
            </a:solidFill>
            <a:prstDash val="solid"/>
            <a:round/>
            <a:headEnd len="med" w="med" type="none"/>
            <a:tailEnd len="med" w="med" type="triangle"/>
          </a:ln>
        </p:spPr>
      </p:cxnSp>
      <p:cxnSp>
        <p:nvCxnSpPr>
          <p:cNvPr id="201" name="Google Shape;201;g2ff36fa939d_0_14"/>
          <p:cNvCxnSpPr>
            <a:stCxn id="202" idx="0"/>
            <a:endCxn id="203" idx="2"/>
          </p:cNvCxnSpPr>
          <p:nvPr/>
        </p:nvCxnSpPr>
        <p:spPr>
          <a:xfrm flipH="1" rot="5400000">
            <a:off x="9792600" y="3699563"/>
            <a:ext cx="505200" cy="935700"/>
          </a:xfrm>
          <a:prstGeom prst="bentConnector3">
            <a:avLst>
              <a:gd fmla="val 45064" name="adj1"/>
            </a:avLst>
          </a:prstGeom>
          <a:noFill/>
          <a:ln cap="flat" cmpd="sng" w="19050">
            <a:solidFill>
              <a:schemeClr val="accent1"/>
            </a:solidFill>
            <a:prstDash val="solid"/>
            <a:round/>
            <a:headEnd len="med" w="med" type="none"/>
            <a:tailEnd len="med" w="med" type="triangle"/>
          </a:ln>
        </p:spPr>
      </p:cxnSp>
      <p:pic>
        <p:nvPicPr>
          <p:cNvPr id="204" name="Google Shape;204;g2ff36fa939d_0_14"/>
          <p:cNvPicPr preferRelativeResize="0"/>
          <p:nvPr/>
        </p:nvPicPr>
        <p:blipFill>
          <a:blip r:embed="rId4">
            <a:alphaModFix/>
          </a:blip>
          <a:stretch>
            <a:fillRect/>
          </a:stretch>
        </p:blipFill>
        <p:spPr>
          <a:xfrm>
            <a:off x="2579866" y="2083216"/>
            <a:ext cx="692575" cy="692575"/>
          </a:xfrm>
          <a:prstGeom prst="rect">
            <a:avLst/>
          </a:prstGeom>
          <a:noFill/>
          <a:ln>
            <a:noFill/>
          </a:ln>
        </p:spPr>
      </p:pic>
      <p:sp>
        <p:nvSpPr>
          <p:cNvPr id="205" name="Google Shape;205;g2ff36fa939d_0_14"/>
          <p:cNvSpPr txBox="1"/>
          <p:nvPr/>
        </p:nvSpPr>
        <p:spPr>
          <a:xfrm>
            <a:off x="2713225" y="3339700"/>
            <a:ext cx="11505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Quality Control</a:t>
            </a:r>
            <a:endParaRPr sz="1100">
              <a:solidFill>
                <a:schemeClr val="dk1"/>
              </a:solidFill>
              <a:latin typeface="Avenir"/>
              <a:ea typeface="Avenir"/>
              <a:cs typeface="Avenir"/>
              <a:sym typeface="Avenir"/>
            </a:endParaRPr>
          </a:p>
        </p:txBody>
      </p:sp>
      <p:sp>
        <p:nvSpPr>
          <p:cNvPr id="206" name="Google Shape;206;g2ff36fa939d_0_14"/>
          <p:cNvSpPr txBox="1"/>
          <p:nvPr/>
        </p:nvSpPr>
        <p:spPr>
          <a:xfrm>
            <a:off x="3775817" y="2745216"/>
            <a:ext cx="10620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Normalization</a:t>
            </a:r>
            <a:endParaRPr sz="1100">
              <a:solidFill>
                <a:schemeClr val="dk1"/>
              </a:solidFill>
              <a:latin typeface="Avenir"/>
              <a:ea typeface="Avenir"/>
              <a:cs typeface="Avenir"/>
              <a:sym typeface="Avenir"/>
            </a:endParaRPr>
          </a:p>
        </p:txBody>
      </p:sp>
      <p:sp>
        <p:nvSpPr>
          <p:cNvPr id="207" name="Google Shape;207;g2ff36fa939d_0_14"/>
          <p:cNvSpPr txBox="1"/>
          <p:nvPr/>
        </p:nvSpPr>
        <p:spPr>
          <a:xfrm>
            <a:off x="4749908" y="3339691"/>
            <a:ext cx="15870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Replicate Aggregation</a:t>
            </a:r>
            <a:endParaRPr sz="1100">
              <a:solidFill>
                <a:schemeClr val="dk1"/>
              </a:solidFill>
              <a:latin typeface="Avenir"/>
              <a:ea typeface="Avenir"/>
              <a:cs typeface="Avenir"/>
              <a:sym typeface="Avenir"/>
            </a:endParaRPr>
          </a:p>
        </p:txBody>
      </p:sp>
      <p:sp>
        <p:nvSpPr>
          <p:cNvPr id="208" name="Google Shape;208;g2ff36fa939d_0_14"/>
          <p:cNvSpPr txBox="1"/>
          <p:nvPr/>
        </p:nvSpPr>
        <p:spPr>
          <a:xfrm>
            <a:off x="6249000" y="2660616"/>
            <a:ext cx="1111800" cy="5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Missing Value Handling</a:t>
            </a:r>
            <a:endParaRPr sz="1100">
              <a:solidFill>
                <a:schemeClr val="dk1"/>
              </a:solidFill>
              <a:latin typeface="Avenir"/>
              <a:ea typeface="Avenir"/>
              <a:cs typeface="Avenir"/>
              <a:sym typeface="Avenir"/>
            </a:endParaRPr>
          </a:p>
        </p:txBody>
      </p:sp>
      <p:pic>
        <p:nvPicPr>
          <p:cNvPr id="196" name="Google Shape;196;g2ff36fa939d_0_14"/>
          <p:cNvPicPr preferRelativeResize="0"/>
          <p:nvPr/>
        </p:nvPicPr>
        <p:blipFill>
          <a:blip r:embed="rId5">
            <a:alphaModFix/>
          </a:blip>
          <a:stretch>
            <a:fillRect/>
          </a:stretch>
        </p:blipFill>
        <p:spPr>
          <a:xfrm>
            <a:off x="7018666" y="3250341"/>
            <a:ext cx="616850" cy="616850"/>
          </a:xfrm>
          <a:prstGeom prst="rect">
            <a:avLst/>
          </a:prstGeom>
          <a:noFill/>
          <a:ln>
            <a:noFill/>
          </a:ln>
        </p:spPr>
      </p:pic>
      <p:pic>
        <p:nvPicPr>
          <p:cNvPr id="197" name="Google Shape;197;g2ff36fa939d_0_14"/>
          <p:cNvPicPr preferRelativeResize="0"/>
          <p:nvPr/>
        </p:nvPicPr>
        <p:blipFill>
          <a:blip r:embed="rId5">
            <a:alphaModFix/>
          </a:blip>
          <a:stretch>
            <a:fillRect/>
          </a:stretch>
        </p:blipFill>
        <p:spPr>
          <a:xfrm>
            <a:off x="972078" y="4529641"/>
            <a:ext cx="616850" cy="616850"/>
          </a:xfrm>
          <a:prstGeom prst="rect">
            <a:avLst/>
          </a:prstGeom>
          <a:noFill/>
          <a:ln>
            <a:noFill/>
          </a:ln>
        </p:spPr>
      </p:pic>
      <p:pic>
        <p:nvPicPr>
          <p:cNvPr id="209" name="Google Shape;209;g2ff36fa939d_0_14"/>
          <p:cNvPicPr preferRelativeResize="0"/>
          <p:nvPr/>
        </p:nvPicPr>
        <p:blipFill rotWithShape="1">
          <a:blip r:embed="rId6">
            <a:alphaModFix/>
          </a:blip>
          <a:srcRect b="11894" l="0" r="0" t="0"/>
          <a:stretch/>
        </p:blipFill>
        <p:spPr>
          <a:xfrm>
            <a:off x="2904956" y="5041300"/>
            <a:ext cx="616850" cy="615600"/>
          </a:xfrm>
          <a:prstGeom prst="rect">
            <a:avLst/>
          </a:prstGeom>
          <a:noFill/>
          <a:ln>
            <a:noFill/>
          </a:ln>
        </p:spPr>
      </p:pic>
      <p:sp>
        <p:nvSpPr>
          <p:cNvPr id="210" name="Google Shape;210;g2ff36fa939d_0_14"/>
          <p:cNvSpPr txBox="1"/>
          <p:nvPr/>
        </p:nvSpPr>
        <p:spPr>
          <a:xfrm>
            <a:off x="3656620" y="5620900"/>
            <a:ext cx="1046400" cy="5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Feature Selection</a:t>
            </a:r>
            <a:endParaRPr sz="1100">
              <a:solidFill>
                <a:schemeClr val="dk1"/>
              </a:solidFill>
              <a:latin typeface="Avenir"/>
              <a:ea typeface="Avenir"/>
              <a:cs typeface="Avenir"/>
              <a:sym typeface="Avenir"/>
            </a:endParaRPr>
          </a:p>
        </p:txBody>
      </p:sp>
      <p:sp>
        <p:nvSpPr>
          <p:cNvPr id="211" name="Google Shape;211;g2ff36fa939d_0_14"/>
          <p:cNvSpPr txBox="1"/>
          <p:nvPr/>
        </p:nvSpPr>
        <p:spPr>
          <a:xfrm>
            <a:off x="1723742" y="5620900"/>
            <a:ext cx="1046400" cy="52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Feature Encoding</a:t>
            </a:r>
            <a:endParaRPr sz="1100">
              <a:solidFill>
                <a:schemeClr val="dk1"/>
              </a:solidFill>
              <a:latin typeface="Avenir"/>
              <a:ea typeface="Avenir"/>
              <a:cs typeface="Avenir"/>
              <a:sym typeface="Avenir"/>
            </a:endParaRPr>
          </a:p>
        </p:txBody>
      </p:sp>
      <p:pic>
        <p:nvPicPr>
          <p:cNvPr id="200" name="Google Shape;200;g2ff36fa939d_0_14"/>
          <p:cNvPicPr preferRelativeResize="0"/>
          <p:nvPr/>
        </p:nvPicPr>
        <p:blipFill>
          <a:blip r:embed="rId5">
            <a:alphaModFix/>
          </a:blip>
          <a:stretch>
            <a:fillRect/>
          </a:stretch>
        </p:blipFill>
        <p:spPr>
          <a:xfrm>
            <a:off x="6427278" y="4529641"/>
            <a:ext cx="616850" cy="616850"/>
          </a:xfrm>
          <a:prstGeom prst="rect">
            <a:avLst/>
          </a:prstGeom>
          <a:noFill/>
          <a:ln>
            <a:noFill/>
          </a:ln>
        </p:spPr>
      </p:pic>
      <p:sp>
        <p:nvSpPr>
          <p:cNvPr id="212" name="Google Shape;212;g2ff36fa939d_0_14"/>
          <p:cNvSpPr txBox="1"/>
          <p:nvPr/>
        </p:nvSpPr>
        <p:spPr>
          <a:xfrm>
            <a:off x="6471066" y="5830700"/>
            <a:ext cx="10464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Data Splitting</a:t>
            </a:r>
            <a:endParaRPr sz="1100">
              <a:solidFill>
                <a:schemeClr val="dk1"/>
              </a:solidFill>
              <a:latin typeface="Avenir"/>
              <a:ea typeface="Avenir"/>
              <a:cs typeface="Avenir"/>
              <a:sym typeface="Avenir"/>
            </a:endParaRPr>
          </a:p>
        </p:txBody>
      </p:sp>
      <p:sp>
        <p:nvSpPr>
          <p:cNvPr id="213" name="Google Shape;213;g2ff36fa939d_0_14"/>
          <p:cNvSpPr txBox="1"/>
          <p:nvPr/>
        </p:nvSpPr>
        <p:spPr>
          <a:xfrm>
            <a:off x="7450319" y="5303988"/>
            <a:ext cx="1150500" cy="35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Standardization</a:t>
            </a:r>
            <a:endParaRPr sz="1100">
              <a:solidFill>
                <a:schemeClr val="dk1"/>
              </a:solidFill>
              <a:latin typeface="Avenir"/>
              <a:ea typeface="Avenir"/>
              <a:cs typeface="Avenir"/>
              <a:sym typeface="Avenir"/>
            </a:endParaRPr>
          </a:p>
        </p:txBody>
      </p:sp>
      <p:cxnSp>
        <p:nvCxnSpPr>
          <p:cNvPr id="214" name="Google Shape;214;g2ff36fa939d_0_14"/>
          <p:cNvCxnSpPr>
            <a:stCxn id="205" idx="0"/>
            <a:endCxn id="206" idx="1"/>
          </p:cNvCxnSpPr>
          <p:nvPr/>
        </p:nvCxnSpPr>
        <p:spPr>
          <a:xfrm rot="-5400000">
            <a:off x="3323275" y="2887300"/>
            <a:ext cx="417600" cy="487200"/>
          </a:xfrm>
          <a:prstGeom prst="bentConnector2">
            <a:avLst/>
          </a:prstGeom>
          <a:noFill/>
          <a:ln cap="flat" cmpd="sng" w="19050">
            <a:solidFill>
              <a:schemeClr val="accent1"/>
            </a:solidFill>
            <a:prstDash val="solid"/>
            <a:round/>
            <a:headEnd len="med" w="med" type="none"/>
            <a:tailEnd len="med" w="med" type="none"/>
          </a:ln>
        </p:spPr>
      </p:cxnSp>
      <p:cxnSp>
        <p:nvCxnSpPr>
          <p:cNvPr id="215" name="Google Shape;215;g2ff36fa939d_0_14"/>
          <p:cNvCxnSpPr>
            <a:stCxn id="206" idx="2"/>
            <a:endCxn id="207" idx="1"/>
          </p:cNvCxnSpPr>
          <p:nvPr/>
        </p:nvCxnSpPr>
        <p:spPr>
          <a:xfrm flipH="1" rot="-5400000">
            <a:off x="4319567" y="3086466"/>
            <a:ext cx="417600" cy="443100"/>
          </a:xfrm>
          <a:prstGeom prst="bentConnector2">
            <a:avLst/>
          </a:prstGeom>
          <a:noFill/>
          <a:ln cap="flat" cmpd="sng" w="19050">
            <a:solidFill>
              <a:schemeClr val="accent1"/>
            </a:solidFill>
            <a:prstDash val="solid"/>
            <a:round/>
            <a:headEnd len="med" w="med" type="none"/>
            <a:tailEnd len="med" w="med" type="none"/>
          </a:ln>
        </p:spPr>
      </p:cxnSp>
      <p:cxnSp>
        <p:nvCxnSpPr>
          <p:cNvPr id="216" name="Google Shape;216;g2ff36fa939d_0_14"/>
          <p:cNvCxnSpPr>
            <a:stCxn id="207" idx="0"/>
            <a:endCxn id="208" idx="1"/>
          </p:cNvCxnSpPr>
          <p:nvPr/>
        </p:nvCxnSpPr>
        <p:spPr>
          <a:xfrm rot="-5400000">
            <a:off x="5687408" y="2778091"/>
            <a:ext cx="417600" cy="705600"/>
          </a:xfrm>
          <a:prstGeom prst="bentConnector2">
            <a:avLst/>
          </a:prstGeom>
          <a:noFill/>
          <a:ln cap="flat" cmpd="sng" w="19050">
            <a:solidFill>
              <a:schemeClr val="accent1"/>
            </a:solidFill>
            <a:prstDash val="solid"/>
            <a:round/>
            <a:headEnd len="med" w="med" type="none"/>
            <a:tailEnd len="med" w="med" type="none"/>
          </a:ln>
        </p:spPr>
      </p:cxnSp>
      <p:cxnSp>
        <p:nvCxnSpPr>
          <p:cNvPr id="217" name="Google Shape;217;g2ff36fa939d_0_14"/>
          <p:cNvCxnSpPr>
            <a:stCxn id="204" idx="2"/>
          </p:cNvCxnSpPr>
          <p:nvPr/>
        </p:nvCxnSpPr>
        <p:spPr>
          <a:xfrm flipH="1">
            <a:off x="2924654" y="2775791"/>
            <a:ext cx="1500" cy="571500"/>
          </a:xfrm>
          <a:prstGeom prst="straightConnector1">
            <a:avLst/>
          </a:prstGeom>
          <a:noFill/>
          <a:ln cap="flat" cmpd="sng" w="19050">
            <a:solidFill>
              <a:schemeClr val="accent1"/>
            </a:solidFill>
            <a:prstDash val="solid"/>
            <a:round/>
            <a:headEnd len="med" w="med" type="none"/>
            <a:tailEnd len="med" w="med" type="none"/>
          </a:ln>
        </p:spPr>
      </p:cxnSp>
      <p:cxnSp>
        <p:nvCxnSpPr>
          <p:cNvPr id="218" name="Google Shape;218;g2ff36fa939d_0_14"/>
          <p:cNvCxnSpPr>
            <a:stCxn id="208" idx="2"/>
            <a:endCxn id="196" idx="1"/>
          </p:cNvCxnSpPr>
          <p:nvPr/>
        </p:nvCxnSpPr>
        <p:spPr>
          <a:xfrm flipH="1" rot="-5400000">
            <a:off x="6724350" y="3264366"/>
            <a:ext cx="375000" cy="213900"/>
          </a:xfrm>
          <a:prstGeom prst="bentConnector2">
            <a:avLst/>
          </a:prstGeom>
          <a:noFill/>
          <a:ln cap="flat" cmpd="sng" w="19050">
            <a:solidFill>
              <a:schemeClr val="accent1"/>
            </a:solidFill>
            <a:prstDash val="solid"/>
            <a:round/>
            <a:headEnd len="med" w="med" type="none"/>
            <a:tailEnd len="med" w="med" type="none"/>
          </a:ln>
        </p:spPr>
      </p:cxnSp>
      <p:cxnSp>
        <p:nvCxnSpPr>
          <p:cNvPr id="219" name="Google Shape;219;g2ff36fa939d_0_14"/>
          <p:cNvCxnSpPr>
            <a:stCxn id="211" idx="0"/>
            <a:endCxn id="209" idx="1"/>
          </p:cNvCxnSpPr>
          <p:nvPr/>
        </p:nvCxnSpPr>
        <p:spPr>
          <a:xfrm rot="-5400000">
            <a:off x="2439992" y="5156050"/>
            <a:ext cx="271800" cy="657900"/>
          </a:xfrm>
          <a:prstGeom prst="bentConnector2">
            <a:avLst/>
          </a:prstGeom>
          <a:noFill/>
          <a:ln cap="flat" cmpd="sng" w="19050">
            <a:solidFill>
              <a:schemeClr val="accent1"/>
            </a:solidFill>
            <a:prstDash val="solid"/>
            <a:round/>
            <a:headEnd len="med" w="med" type="none"/>
            <a:tailEnd len="med" w="med" type="none"/>
          </a:ln>
        </p:spPr>
      </p:cxnSp>
      <p:cxnSp>
        <p:nvCxnSpPr>
          <p:cNvPr id="220" name="Google Shape;220;g2ff36fa939d_0_14"/>
          <p:cNvCxnSpPr>
            <a:stCxn id="209" idx="2"/>
            <a:endCxn id="210" idx="1"/>
          </p:cNvCxnSpPr>
          <p:nvPr/>
        </p:nvCxnSpPr>
        <p:spPr>
          <a:xfrm flipH="1" rot="-5400000">
            <a:off x="3322131" y="5548150"/>
            <a:ext cx="225600" cy="443100"/>
          </a:xfrm>
          <a:prstGeom prst="bentConnector2">
            <a:avLst/>
          </a:prstGeom>
          <a:noFill/>
          <a:ln cap="flat" cmpd="sng" w="19050">
            <a:solidFill>
              <a:schemeClr val="accent1"/>
            </a:solidFill>
            <a:prstDash val="solid"/>
            <a:round/>
            <a:headEnd len="med" w="med" type="none"/>
            <a:tailEnd len="med" w="med" type="none"/>
          </a:ln>
        </p:spPr>
      </p:cxnSp>
      <p:cxnSp>
        <p:nvCxnSpPr>
          <p:cNvPr id="221" name="Google Shape;221;g2ff36fa939d_0_14"/>
          <p:cNvCxnSpPr>
            <a:stCxn id="210" idx="3"/>
            <a:endCxn id="222" idx="2"/>
          </p:cNvCxnSpPr>
          <p:nvPr/>
        </p:nvCxnSpPr>
        <p:spPr>
          <a:xfrm flipH="1" rot="10800000">
            <a:off x="4703020" y="5118700"/>
            <a:ext cx="443100" cy="763800"/>
          </a:xfrm>
          <a:prstGeom prst="bentConnector2">
            <a:avLst/>
          </a:prstGeom>
          <a:noFill/>
          <a:ln cap="flat" cmpd="sng" w="19050">
            <a:solidFill>
              <a:schemeClr val="accent1"/>
            </a:solidFill>
            <a:prstDash val="solid"/>
            <a:round/>
            <a:headEnd len="med" w="med" type="none"/>
            <a:tailEnd len="med" w="med" type="none"/>
          </a:ln>
        </p:spPr>
      </p:cxnSp>
      <p:cxnSp>
        <p:nvCxnSpPr>
          <p:cNvPr id="223" name="Google Shape;223;g2ff36fa939d_0_14"/>
          <p:cNvCxnSpPr>
            <a:stCxn id="200" idx="2"/>
            <a:endCxn id="212" idx="0"/>
          </p:cNvCxnSpPr>
          <p:nvPr/>
        </p:nvCxnSpPr>
        <p:spPr>
          <a:xfrm flipH="1" rot="-5400000">
            <a:off x="6522853" y="5359341"/>
            <a:ext cx="684300" cy="258600"/>
          </a:xfrm>
          <a:prstGeom prst="bentConnector3">
            <a:avLst>
              <a:gd fmla="val 49993" name="adj1"/>
            </a:avLst>
          </a:prstGeom>
          <a:noFill/>
          <a:ln cap="flat" cmpd="sng" w="19050">
            <a:solidFill>
              <a:schemeClr val="accent1"/>
            </a:solidFill>
            <a:prstDash val="solid"/>
            <a:round/>
            <a:headEnd len="med" w="med" type="none"/>
            <a:tailEnd len="med" w="med" type="none"/>
          </a:ln>
        </p:spPr>
      </p:cxnSp>
      <p:cxnSp>
        <p:nvCxnSpPr>
          <p:cNvPr id="224" name="Google Shape;224;g2ff36fa939d_0_14"/>
          <p:cNvCxnSpPr>
            <a:stCxn id="212" idx="3"/>
            <a:endCxn id="213" idx="2"/>
          </p:cNvCxnSpPr>
          <p:nvPr/>
        </p:nvCxnSpPr>
        <p:spPr>
          <a:xfrm flipH="1" rot="10800000">
            <a:off x="7517466" y="5657900"/>
            <a:ext cx="508200" cy="349800"/>
          </a:xfrm>
          <a:prstGeom prst="bentConnector2">
            <a:avLst/>
          </a:prstGeom>
          <a:noFill/>
          <a:ln cap="flat" cmpd="sng" w="19050">
            <a:solidFill>
              <a:schemeClr val="accent1"/>
            </a:solidFill>
            <a:prstDash val="solid"/>
            <a:round/>
            <a:headEnd len="med" w="med" type="none"/>
            <a:tailEnd len="med" w="med" type="none"/>
          </a:ln>
        </p:spPr>
      </p:cxnSp>
      <p:cxnSp>
        <p:nvCxnSpPr>
          <p:cNvPr id="225" name="Google Shape;225;g2ff36fa939d_0_14"/>
          <p:cNvCxnSpPr>
            <a:stCxn id="213" idx="3"/>
            <a:endCxn id="226" idx="1"/>
          </p:cNvCxnSpPr>
          <p:nvPr/>
        </p:nvCxnSpPr>
        <p:spPr>
          <a:xfrm>
            <a:off x="8600819" y="5480988"/>
            <a:ext cx="456000" cy="600"/>
          </a:xfrm>
          <a:prstGeom prst="bentConnector3">
            <a:avLst>
              <a:gd fmla="val 50003" name="adj1"/>
            </a:avLst>
          </a:prstGeom>
          <a:noFill/>
          <a:ln cap="flat" cmpd="sng" w="19050">
            <a:solidFill>
              <a:schemeClr val="accent1"/>
            </a:solidFill>
            <a:prstDash val="solid"/>
            <a:round/>
            <a:headEnd len="med" w="med" type="none"/>
            <a:tailEnd len="med" w="med" type="none"/>
          </a:ln>
        </p:spPr>
      </p:cxnSp>
      <p:grpSp>
        <p:nvGrpSpPr>
          <p:cNvPr id="227" name="Google Shape;227;g2ff36fa939d_0_14"/>
          <p:cNvGrpSpPr/>
          <p:nvPr/>
        </p:nvGrpSpPr>
        <p:grpSpPr>
          <a:xfrm>
            <a:off x="9749800" y="4420013"/>
            <a:ext cx="1518050" cy="1078800"/>
            <a:chOff x="9749800" y="4420013"/>
            <a:chExt cx="1518050" cy="1078800"/>
          </a:xfrm>
        </p:grpSpPr>
        <p:sp>
          <p:nvSpPr>
            <p:cNvPr id="228" name="Google Shape;228;g2ff36fa939d_0_14"/>
            <p:cNvSpPr/>
            <p:nvPr/>
          </p:nvSpPr>
          <p:spPr>
            <a:xfrm>
              <a:off x="9749800" y="4420013"/>
              <a:ext cx="1509600" cy="107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g2ff36fa939d_0_14"/>
            <p:cNvSpPr txBox="1"/>
            <p:nvPr/>
          </p:nvSpPr>
          <p:spPr>
            <a:xfrm>
              <a:off x="9758250" y="4420013"/>
              <a:ext cx="1509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Supervised Learning</a:t>
              </a:r>
              <a:endParaRPr sz="1100">
                <a:solidFill>
                  <a:schemeClr val="dk1"/>
                </a:solidFill>
                <a:latin typeface="Avenir"/>
                <a:ea typeface="Avenir"/>
                <a:cs typeface="Avenir"/>
                <a:sym typeface="Avenir"/>
              </a:endParaRPr>
            </a:p>
          </p:txBody>
        </p:sp>
        <p:grpSp>
          <p:nvGrpSpPr>
            <p:cNvPr id="229" name="Google Shape;229;g2ff36fa939d_0_14"/>
            <p:cNvGrpSpPr/>
            <p:nvPr/>
          </p:nvGrpSpPr>
          <p:grpSpPr>
            <a:xfrm>
              <a:off x="9981289" y="4693840"/>
              <a:ext cx="1063522" cy="766050"/>
              <a:chOff x="9931903" y="4722327"/>
              <a:chExt cx="1063522" cy="766050"/>
            </a:xfrm>
          </p:grpSpPr>
          <p:pic>
            <p:nvPicPr>
              <p:cNvPr id="230" name="Google Shape;230;g2ff36fa939d_0_14"/>
              <p:cNvPicPr preferRelativeResize="0"/>
              <p:nvPr/>
            </p:nvPicPr>
            <p:blipFill rotWithShape="1">
              <a:blip r:embed="rId7">
                <a:alphaModFix/>
              </a:blip>
              <a:srcRect b="33324" l="26004" r="25169" t="16622"/>
              <a:stretch/>
            </p:blipFill>
            <p:spPr>
              <a:xfrm>
                <a:off x="9931903" y="5105782"/>
                <a:ext cx="373200" cy="382580"/>
              </a:xfrm>
              <a:prstGeom prst="rect">
                <a:avLst/>
              </a:prstGeom>
              <a:noFill/>
              <a:ln>
                <a:noFill/>
              </a:ln>
            </p:spPr>
          </p:pic>
          <p:pic>
            <p:nvPicPr>
              <p:cNvPr id="231" name="Google Shape;231;g2ff36fa939d_0_14"/>
              <p:cNvPicPr preferRelativeResize="0"/>
              <p:nvPr/>
            </p:nvPicPr>
            <p:blipFill rotWithShape="1">
              <a:blip r:embed="rId8">
                <a:alphaModFix/>
              </a:blip>
              <a:srcRect b="32486" l="18704" r="20645" t="10298"/>
              <a:stretch/>
            </p:blipFill>
            <p:spPr>
              <a:xfrm>
                <a:off x="10622225" y="5108559"/>
                <a:ext cx="373200" cy="379818"/>
              </a:xfrm>
              <a:prstGeom prst="rect">
                <a:avLst/>
              </a:prstGeom>
              <a:noFill/>
              <a:ln>
                <a:noFill/>
              </a:ln>
            </p:spPr>
          </p:pic>
          <p:pic>
            <p:nvPicPr>
              <p:cNvPr id="232" name="Google Shape;232;g2ff36fa939d_0_14"/>
              <p:cNvPicPr preferRelativeResize="0"/>
              <p:nvPr/>
            </p:nvPicPr>
            <p:blipFill rotWithShape="1">
              <a:blip r:embed="rId9">
                <a:alphaModFix/>
              </a:blip>
              <a:srcRect b="8715" l="7835" r="9073" t="8905"/>
              <a:stretch/>
            </p:blipFill>
            <p:spPr>
              <a:xfrm>
                <a:off x="10155264" y="4722327"/>
                <a:ext cx="616800" cy="611700"/>
              </a:xfrm>
              <a:prstGeom prst="ellipse">
                <a:avLst/>
              </a:prstGeom>
              <a:noFill/>
              <a:ln>
                <a:noFill/>
              </a:ln>
            </p:spPr>
          </p:pic>
        </p:grpSp>
      </p:grpSp>
      <p:grpSp>
        <p:nvGrpSpPr>
          <p:cNvPr id="233" name="Google Shape;233;g2ff36fa939d_0_14"/>
          <p:cNvGrpSpPr/>
          <p:nvPr/>
        </p:nvGrpSpPr>
        <p:grpSpPr>
          <a:xfrm>
            <a:off x="9617250" y="5557800"/>
            <a:ext cx="1650600" cy="692700"/>
            <a:chOff x="9608800" y="5589800"/>
            <a:chExt cx="1650600" cy="692700"/>
          </a:xfrm>
        </p:grpSpPr>
        <p:sp>
          <p:nvSpPr>
            <p:cNvPr id="234" name="Google Shape;234;g2ff36fa939d_0_14"/>
            <p:cNvSpPr/>
            <p:nvPr/>
          </p:nvSpPr>
          <p:spPr>
            <a:xfrm>
              <a:off x="9608800" y="5589800"/>
              <a:ext cx="1650600" cy="69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5" name="Google Shape;235;g2ff36fa939d_0_14"/>
            <p:cNvPicPr preferRelativeResize="0"/>
            <p:nvPr/>
          </p:nvPicPr>
          <p:blipFill rotWithShape="1">
            <a:blip r:embed="rId10">
              <a:alphaModFix/>
            </a:blip>
            <a:srcRect b="8613" l="8403" r="7984" t="9820"/>
            <a:stretch/>
          </p:blipFill>
          <p:spPr>
            <a:xfrm>
              <a:off x="10212550" y="5855197"/>
              <a:ext cx="443100" cy="418953"/>
            </a:xfrm>
            <a:prstGeom prst="rect">
              <a:avLst/>
            </a:prstGeom>
            <a:noFill/>
            <a:ln>
              <a:noFill/>
            </a:ln>
          </p:spPr>
        </p:pic>
        <p:sp>
          <p:nvSpPr>
            <p:cNvPr id="236" name="Google Shape;236;g2ff36fa939d_0_14"/>
            <p:cNvSpPr txBox="1"/>
            <p:nvPr/>
          </p:nvSpPr>
          <p:spPr>
            <a:xfrm>
              <a:off x="9608800" y="5589800"/>
              <a:ext cx="16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100">
                  <a:solidFill>
                    <a:schemeClr val="dk1"/>
                  </a:solidFill>
                  <a:latin typeface="Avenir"/>
                  <a:ea typeface="Avenir"/>
                  <a:cs typeface="Avenir"/>
                  <a:sym typeface="Avenir"/>
                </a:rPr>
                <a:t>Unsupervised</a:t>
              </a:r>
              <a:r>
                <a:rPr lang="de-DE" sz="1100">
                  <a:solidFill>
                    <a:schemeClr val="dk1"/>
                  </a:solidFill>
                  <a:latin typeface="Avenir"/>
                  <a:ea typeface="Avenir"/>
                  <a:cs typeface="Avenir"/>
                  <a:sym typeface="Avenir"/>
                </a:rPr>
                <a:t> Learning</a:t>
              </a:r>
              <a:endParaRPr sz="1100">
                <a:solidFill>
                  <a:schemeClr val="dk1"/>
                </a:solidFill>
                <a:latin typeface="Avenir"/>
                <a:ea typeface="Avenir"/>
                <a:cs typeface="Avenir"/>
                <a:sym typeface="Avenir"/>
              </a:endParaRPr>
            </a:p>
          </p:txBody>
        </p:sp>
      </p:grpSp>
      <p:cxnSp>
        <p:nvCxnSpPr>
          <p:cNvPr id="237" name="Google Shape;237;g2ff36fa939d_0_14"/>
          <p:cNvCxnSpPr>
            <a:stCxn id="226" idx="0"/>
            <a:endCxn id="228" idx="1"/>
          </p:cNvCxnSpPr>
          <p:nvPr/>
        </p:nvCxnSpPr>
        <p:spPr>
          <a:xfrm rot="-5400000">
            <a:off x="9367673" y="4854600"/>
            <a:ext cx="277500" cy="486900"/>
          </a:xfrm>
          <a:prstGeom prst="bentConnector2">
            <a:avLst/>
          </a:prstGeom>
          <a:noFill/>
          <a:ln cap="flat" cmpd="sng" w="19050">
            <a:solidFill>
              <a:schemeClr val="accent1"/>
            </a:solidFill>
            <a:prstDash val="solid"/>
            <a:round/>
            <a:headEnd len="med" w="med" type="none"/>
            <a:tailEnd len="med" w="med" type="none"/>
          </a:ln>
        </p:spPr>
      </p:cxnSp>
      <p:cxnSp>
        <p:nvCxnSpPr>
          <p:cNvPr id="238" name="Google Shape;238;g2ff36fa939d_0_14"/>
          <p:cNvCxnSpPr>
            <a:stCxn id="226" idx="2"/>
            <a:endCxn id="234" idx="1"/>
          </p:cNvCxnSpPr>
          <p:nvPr/>
        </p:nvCxnSpPr>
        <p:spPr>
          <a:xfrm flipH="1" rot="-5400000">
            <a:off x="9350573" y="5637600"/>
            <a:ext cx="179100" cy="354300"/>
          </a:xfrm>
          <a:prstGeom prst="bentConnector2">
            <a:avLst/>
          </a:prstGeom>
          <a:noFill/>
          <a:ln cap="flat" cmpd="sng" w="19050">
            <a:solidFill>
              <a:schemeClr val="accent1"/>
            </a:solidFill>
            <a:prstDash val="solid"/>
            <a:round/>
            <a:headEnd len="med" w="med" type="none"/>
            <a:tailEnd len="med" w="med" type="none"/>
          </a:ln>
        </p:spPr>
      </p:cxnSp>
      <p:cxnSp>
        <p:nvCxnSpPr>
          <p:cNvPr id="239" name="Google Shape;239;g2ff36fa939d_0_14"/>
          <p:cNvCxnSpPr>
            <a:endCxn id="211" idx="1"/>
          </p:cNvCxnSpPr>
          <p:nvPr/>
        </p:nvCxnSpPr>
        <p:spPr>
          <a:xfrm flipH="1" rot="-5400000">
            <a:off x="1091492" y="5250250"/>
            <a:ext cx="735900" cy="528600"/>
          </a:xfrm>
          <a:prstGeom prst="bentConnector2">
            <a:avLst/>
          </a:prstGeom>
          <a:noFill/>
          <a:ln cap="flat" cmpd="sng" w="19050">
            <a:solidFill>
              <a:schemeClr val="accent1"/>
            </a:solidFill>
            <a:prstDash val="solid"/>
            <a:round/>
            <a:headEnd len="med" w="med" type="none"/>
            <a:tailEnd len="med" w="med" type="none"/>
          </a:ln>
        </p:spPr>
      </p:cxnSp>
      <p:pic>
        <p:nvPicPr>
          <p:cNvPr id="222" name="Google Shape;222;g2ff36fa939d_0_14"/>
          <p:cNvPicPr preferRelativeResize="0"/>
          <p:nvPr/>
        </p:nvPicPr>
        <p:blipFill rotWithShape="1">
          <a:blip r:embed="rId6">
            <a:alphaModFix/>
          </a:blip>
          <a:srcRect b="11894" l="0" r="0" t="0"/>
          <a:stretch/>
        </p:blipFill>
        <p:spPr>
          <a:xfrm>
            <a:off x="4837833" y="4503000"/>
            <a:ext cx="616850" cy="615600"/>
          </a:xfrm>
          <a:prstGeom prst="rect">
            <a:avLst/>
          </a:prstGeom>
          <a:noFill/>
          <a:ln>
            <a:noFill/>
          </a:ln>
        </p:spPr>
      </p:pic>
      <p:pic>
        <p:nvPicPr>
          <p:cNvPr id="199" name="Google Shape;199;g2ff36fa939d_0_14"/>
          <p:cNvPicPr preferRelativeResize="0"/>
          <p:nvPr/>
        </p:nvPicPr>
        <p:blipFill rotWithShape="1">
          <a:blip r:embed="rId5">
            <a:alphaModFix/>
          </a:blip>
          <a:srcRect b="0" l="14301" r="8" t="0"/>
          <a:stretch/>
        </p:blipFill>
        <p:spPr>
          <a:xfrm>
            <a:off x="5267026" y="4529650"/>
            <a:ext cx="528600" cy="616850"/>
          </a:xfrm>
          <a:prstGeom prst="rect">
            <a:avLst/>
          </a:prstGeom>
          <a:noFill/>
          <a:ln>
            <a:noFill/>
          </a:ln>
        </p:spPr>
      </p:pic>
      <p:pic>
        <p:nvPicPr>
          <p:cNvPr id="240" name="Google Shape;240;g2ff36fa939d_0_14"/>
          <p:cNvPicPr preferRelativeResize="0"/>
          <p:nvPr/>
        </p:nvPicPr>
        <p:blipFill rotWithShape="1">
          <a:blip r:embed="rId11">
            <a:alphaModFix/>
          </a:blip>
          <a:srcRect b="5288" l="10631" r="8338" t="6427"/>
          <a:stretch/>
        </p:blipFill>
        <p:spPr>
          <a:xfrm>
            <a:off x="8125401" y="5615226"/>
            <a:ext cx="258600" cy="308936"/>
          </a:xfrm>
          <a:prstGeom prst="rect">
            <a:avLst/>
          </a:prstGeom>
          <a:noFill/>
          <a:ln>
            <a:noFill/>
          </a:ln>
        </p:spPr>
      </p:pic>
      <p:pic>
        <p:nvPicPr>
          <p:cNvPr id="241" name="Google Shape;241;g2ff36fa939d_0_14"/>
          <p:cNvPicPr preferRelativeResize="0"/>
          <p:nvPr/>
        </p:nvPicPr>
        <p:blipFill rotWithShape="1">
          <a:blip r:embed="rId12">
            <a:alphaModFix/>
          </a:blip>
          <a:srcRect b="3721" l="6931" r="6533" t="5960"/>
          <a:stretch/>
        </p:blipFill>
        <p:spPr>
          <a:xfrm>
            <a:off x="7684387" y="5616502"/>
            <a:ext cx="258599" cy="306397"/>
          </a:xfrm>
          <a:prstGeom prst="rect">
            <a:avLst/>
          </a:prstGeom>
          <a:noFill/>
          <a:ln>
            <a:noFill/>
          </a:ln>
        </p:spPr>
      </p:pic>
      <p:pic>
        <p:nvPicPr>
          <p:cNvPr id="226" name="Google Shape;226;g2ff36fa939d_0_14"/>
          <p:cNvPicPr preferRelativeResize="0"/>
          <p:nvPr/>
        </p:nvPicPr>
        <p:blipFill rotWithShape="1">
          <a:blip r:embed="rId12">
            <a:alphaModFix/>
          </a:blip>
          <a:srcRect b="3721" l="6931" r="6533" t="5960"/>
          <a:stretch/>
        </p:blipFill>
        <p:spPr>
          <a:xfrm>
            <a:off x="9056849" y="5236800"/>
            <a:ext cx="412248" cy="488400"/>
          </a:xfrm>
          <a:prstGeom prst="rect">
            <a:avLst/>
          </a:prstGeom>
          <a:noFill/>
          <a:ln>
            <a:noFill/>
          </a:ln>
        </p:spPr>
      </p:pic>
      <p:pic>
        <p:nvPicPr>
          <p:cNvPr id="242" name="Google Shape;242;g2ff36fa939d_0_14"/>
          <p:cNvPicPr preferRelativeResize="0"/>
          <p:nvPr/>
        </p:nvPicPr>
        <p:blipFill rotWithShape="1">
          <a:blip r:embed="rId11">
            <a:alphaModFix/>
          </a:blip>
          <a:srcRect b="5288" l="10631" r="8338" t="6427"/>
          <a:stretch/>
        </p:blipFill>
        <p:spPr>
          <a:xfrm>
            <a:off x="7540847" y="4592110"/>
            <a:ext cx="412251" cy="492517"/>
          </a:xfrm>
          <a:prstGeom prst="rect">
            <a:avLst/>
          </a:prstGeom>
          <a:noFill/>
          <a:ln>
            <a:noFill/>
          </a:ln>
        </p:spPr>
      </p:pic>
      <p:cxnSp>
        <p:nvCxnSpPr>
          <p:cNvPr id="243" name="Google Shape;243;g2ff36fa939d_0_14"/>
          <p:cNvCxnSpPr>
            <a:stCxn id="213" idx="0"/>
            <a:endCxn id="242" idx="2"/>
          </p:cNvCxnSpPr>
          <p:nvPr/>
        </p:nvCxnSpPr>
        <p:spPr>
          <a:xfrm flipH="1" rot="5400000">
            <a:off x="7776569" y="5054988"/>
            <a:ext cx="219300" cy="278700"/>
          </a:xfrm>
          <a:prstGeom prst="bentConnector3">
            <a:avLst>
              <a:gd fmla="val 50014" name="adj1"/>
            </a:avLst>
          </a:prstGeom>
          <a:noFill/>
          <a:ln cap="flat" cmpd="sng" w="19050">
            <a:solidFill>
              <a:schemeClr val="accent1"/>
            </a:solidFill>
            <a:prstDash val="solid"/>
            <a:round/>
            <a:headEnd len="med" w="med" type="none"/>
            <a:tailEnd len="med" w="med" type="none"/>
          </a:ln>
        </p:spPr>
      </p:cxnSp>
      <p:pic>
        <p:nvPicPr>
          <p:cNvPr id="203" name="Google Shape;203;g2ff36fa939d_0_14"/>
          <p:cNvPicPr preferRelativeResize="0"/>
          <p:nvPr/>
        </p:nvPicPr>
        <p:blipFill rotWithShape="1">
          <a:blip r:embed="rId13">
            <a:alphaModFix/>
          </a:blip>
          <a:srcRect b="0" l="3428" r="0" t="21210"/>
          <a:stretch/>
        </p:blipFill>
        <p:spPr>
          <a:xfrm>
            <a:off x="7971832" y="2440300"/>
            <a:ext cx="3211145" cy="1474649"/>
          </a:xfrm>
          <a:prstGeom prst="rect">
            <a:avLst/>
          </a:prstGeom>
          <a:noFill/>
          <a:ln>
            <a:noFill/>
          </a:ln>
        </p:spPr>
      </p:pic>
      <p:pic>
        <p:nvPicPr>
          <p:cNvPr id="244" name="Google Shape;244;g2ff36fa939d_0_14"/>
          <p:cNvPicPr preferRelativeResize="0"/>
          <p:nvPr/>
        </p:nvPicPr>
        <p:blipFill>
          <a:blip r:embed="rId14">
            <a:alphaModFix/>
          </a:blip>
          <a:stretch>
            <a:fillRect/>
          </a:stretch>
        </p:blipFill>
        <p:spPr>
          <a:xfrm>
            <a:off x="7910950" y="2083225"/>
            <a:ext cx="486900" cy="486900"/>
          </a:xfrm>
          <a:prstGeom prst="rect">
            <a:avLst/>
          </a:prstGeom>
          <a:noFill/>
          <a:ln>
            <a:noFill/>
          </a:ln>
        </p:spPr>
      </p:pic>
      <p:cxnSp>
        <p:nvCxnSpPr>
          <p:cNvPr id="245" name="Google Shape;245;g2ff36fa939d_0_14"/>
          <p:cNvCxnSpPr>
            <a:stCxn id="242" idx="0"/>
            <a:endCxn id="203" idx="2"/>
          </p:cNvCxnSpPr>
          <p:nvPr/>
        </p:nvCxnSpPr>
        <p:spPr>
          <a:xfrm rot="-5400000">
            <a:off x="8323573" y="3338410"/>
            <a:ext cx="677100" cy="1830300"/>
          </a:xfrm>
          <a:prstGeom prst="bentConnector3">
            <a:avLst>
              <a:gd fmla="val 59040" name="adj1"/>
            </a:avLst>
          </a:prstGeom>
          <a:noFill/>
          <a:ln cap="flat" cmpd="sng" w="19050">
            <a:solidFill>
              <a:schemeClr val="accent1"/>
            </a:solidFill>
            <a:prstDash val="solid"/>
            <a:round/>
            <a:headEnd len="med" w="med" type="none"/>
            <a:tailEnd len="med" w="med" type="triangle"/>
          </a:ln>
        </p:spPr>
      </p:cxnSp>
      <p:sp>
        <p:nvSpPr>
          <p:cNvPr id="246" name="Google Shape;246;g2ff36fa939d_0_14"/>
          <p:cNvSpPr/>
          <p:nvPr/>
        </p:nvSpPr>
        <p:spPr>
          <a:xfrm>
            <a:off x="9749825" y="4420025"/>
            <a:ext cx="1518000" cy="1078800"/>
          </a:xfrm>
          <a:prstGeom prst="rect">
            <a:avLst/>
          </a:prstGeom>
          <a:no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g2ff36fa939d_0_14"/>
          <p:cNvSpPr txBox="1"/>
          <p:nvPr/>
        </p:nvSpPr>
        <p:spPr>
          <a:xfrm>
            <a:off x="8676150" y="149950"/>
            <a:ext cx="3166200" cy="877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de-DE" sz="900">
                <a:solidFill>
                  <a:srgbClr val="929292"/>
                </a:solidFill>
                <a:latin typeface="Avenir"/>
                <a:ea typeface="Avenir"/>
                <a:cs typeface="Avenir"/>
                <a:sym typeface="Avenir"/>
              </a:rPr>
              <a:t>Further Reading:</a:t>
            </a:r>
            <a:endParaRPr sz="900">
              <a:solidFill>
                <a:srgbClr val="929292"/>
              </a:solidFill>
              <a:latin typeface="Avenir"/>
              <a:ea typeface="Avenir"/>
              <a:cs typeface="Avenir"/>
              <a:sym typeface="Avenir"/>
            </a:endParaRPr>
          </a:p>
          <a:p>
            <a:pPr indent="-147149" lvl="0" marL="224999" rtl="0" algn="just">
              <a:spcBef>
                <a:spcPts val="0"/>
              </a:spcBef>
              <a:spcAft>
                <a:spcPts val="0"/>
              </a:spcAft>
              <a:buClr>
                <a:srgbClr val="929292"/>
              </a:buClr>
              <a:buSzPts val="900"/>
              <a:buFont typeface="Avenir"/>
              <a:buChar char="●"/>
            </a:pPr>
            <a:r>
              <a:rPr b="1" lang="de-DE" sz="900">
                <a:solidFill>
                  <a:srgbClr val="929292"/>
                </a:solidFill>
                <a:latin typeface="Avenir"/>
                <a:ea typeface="Avenir"/>
                <a:cs typeface="Avenir"/>
                <a:sym typeface="Avenir"/>
              </a:rPr>
              <a:t>Artificial intelligence for omics data analysis (</a:t>
            </a:r>
            <a:r>
              <a:rPr lang="de-DE" sz="900">
                <a:solidFill>
                  <a:srgbClr val="929292"/>
                </a:solidFill>
                <a:uFill>
                  <a:noFill/>
                </a:uFill>
                <a:latin typeface="Avenir"/>
                <a:ea typeface="Avenir"/>
                <a:cs typeface="Avenir"/>
                <a:sym typeface="Avenir"/>
                <a:hlinkClick r:id="rId15">
                  <a:extLst>
                    <a:ext uri="{A12FA001-AC4F-418D-AE19-62706E023703}">
                      <ahyp:hlinkClr val="tx"/>
                    </a:ext>
                  </a:extLst>
                </a:hlinkClick>
              </a:rPr>
              <a:t>https://doi.org/10.1186/s44330-024-00004-5</a:t>
            </a:r>
            <a:r>
              <a:rPr lang="de-DE" sz="900">
                <a:solidFill>
                  <a:srgbClr val="929292"/>
                </a:solidFill>
                <a:latin typeface="Avenir"/>
                <a:ea typeface="Avenir"/>
                <a:cs typeface="Avenir"/>
                <a:sym typeface="Avenir"/>
              </a:rPr>
              <a:t>)</a:t>
            </a:r>
            <a:endParaRPr sz="900">
              <a:solidFill>
                <a:srgbClr val="929292"/>
              </a:solidFill>
              <a:latin typeface="Avenir"/>
              <a:ea typeface="Avenir"/>
              <a:cs typeface="Avenir"/>
              <a:sym typeface="Avenir"/>
            </a:endParaRPr>
          </a:p>
          <a:p>
            <a:pPr indent="-147149" lvl="0" marL="224999" rtl="0" algn="just">
              <a:spcBef>
                <a:spcPts val="0"/>
              </a:spcBef>
              <a:spcAft>
                <a:spcPts val="0"/>
              </a:spcAft>
              <a:buClr>
                <a:srgbClr val="929292"/>
              </a:buClr>
              <a:buSzPts val="900"/>
              <a:buFont typeface="Avenir"/>
              <a:buChar char="●"/>
            </a:pPr>
            <a:r>
              <a:rPr b="1" lang="de-DE" sz="900">
                <a:solidFill>
                  <a:srgbClr val="929292"/>
                </a:solidFill>
                <a:latin typeface="Avenir"/>
                <a:ea typeface="Avenir"/>
                <a:cs typeface="Avenir"/>
                <a:sym typeface="Avenir"/>
              </a:rPr>
              <a:t>Machine learning meets omics: applications and perspectives (</a:t>
            </a:r>
            <a:r>
              <a:rPr lang="de-DE" sz="900">
                <a:solidFill>
                  <a:srgbClr val="929292"/>
                </a:solidFill>
                <a:uFill>
                  <a:noFill/>
                </a:uFill>
                <a:latin typeface="Avenir"/>
                <a:ea typeface="Avenir"/>
                <a:cs typeface="Avenir"/>
                <a:sym typeface="Avenir"/>
                <a:hlinkClick r:id="rId16">
                  <a:extLst>
                    <a:ext uri="{A12FA001-AC4F-418D-AE19-62706E023703}">
                      <ahyp:hlinkClr val="tx"/>
                    </a:ext>
                  </a:extLst>
                </a:hlinkClick>
              </a:rPr>
              <a:t>https://doi.org/10.1093/bib/bbab460</a:t>
            </a:r>
            <a:r>
              <a:rPr lang="de-DE" sz="900">
                <a:solidFill>
                  <a:srgbClr val="929292"/>
                </a:solidFill>
                <a:latin typeface="Avenir"/>
                <a:ea typeface="Avenir"/>
                <a:cs typeface="Avenir"/>
                <a:sym typeface="Avenir"/>
              </a:rPr>
              <a:t>)</a:t>
            </a:r>
            <a:endParaRPr sz="900">
              <a:solidFill>
                <a:srgbClr val="929292"/>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ff36fa939d_0_1480"/>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ML Best-Practices for Omics Data</a:t>
            </a:r>
            <a:endParaRPr>
              <a:latin typeface="Play"/>
              <a:ea typeface="Play"/>
              <a:cs typeface="Play"/>
              <a:sym typeface="Play"/>
            </a:endParaRPr>
          </a:p>
        </p:txBody>
      </p:sp>
      <p:sp>
        <p:nvSpPr>
          <p:cNvPr id="253" name="Google Shape;253;g2ff36fa939d_0_1480"/>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Introduction to Random Forests</a:t>
            </a:r>
            <a:endParaRPr>
              <a:latin typeface="Play"/>
              <a:ea typeface="Play"/>
              <a:cs typeface="Play"/>
              <a:sym typeface="Play"/>
            </a:endParaRPr>
          </a:p>
        </p:txBody>
      </p:sp>
      <p:pic>
        <p:nvPicPr>
          <p:cNvPr id="254" name="Google Shape;254;g2ff36fa939d_0_1480"/>
          <p:cNvPicPr preferRelativeResize="0"/>
          <p:nvPr/>
        </p:nvPicPr>
        <p:blipFill>
          <a:blip r:embed="rId3">
            <a:alphaModFix/>
          </a:blip>
          <a:stretch>
            <a:fillRect/>
          </a:stretch>
        </p:blipFill>
        <p:spPr>
          <a:xfrm>
            <a:off x="6916576" y="3914400"/>
            <a:ext cx="4397511" cy="2401200"/>
          </a:xfrm>
          <a:prstGeom prst="rect">
            <a:avLst/>
          </a:prstGeom>
          <a:noFill/>
          <a:ln>
            <a:noFill/>
          </a:ln>
        </p:spPr>
      </p:pic>
      <p:pic>
        <p:nvPicPr>
          <p:cNvPr id="255" name="Google Shape;255;g2ff36fa939d_0_1480"/>
          <p:cNvPicPr preferRelativeResize="0"/>
          <p:nvPr/>
        </p:nvPicPr>
        <p:blipFill rotWithShape="1">
          <a:blip r:embed="rId4">
            <a:alphaModFix/>
          </a:blip>
          <a:srcRect b="0" l="0" r="0" t="7697"/>
          <a:stretch/>
        </p:blipFill>
        <p:spPr>
          <a:xfrm>
            <a:off x="1579690" y="4480125"/>
            <a:ext cx="3047326" cy="2008650"/>
          </a:xfrm>
          <a:prstGeom prst="rect">
            <a:avLst/>
          </a:prstGeom>
          <a:noFill/>
          <a:ln>
            <a:noFill/>
          </a:ln>
        </p:spPr>
      </p:pic>
      <p:sp>
        <p:nvSpPr>
          <p:cNvPr id="256" name="Google Shape;256;g2ff36fa939d_0_1480"/>
          <p:cNvSpPr txBox="1"/>
          <p:nvPr/>
        </p:nvSpPr>
        <p:spPr>
          <a:xfrm>
            <a:off x="838200" y="1947525"/>
            <a:ext cx="453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latin typeface="Play"/>
                <a:ea typeface="Play"/>
                <a:cs typeface="Play"/>
                <a:sym typeface="Play"/>
              </a:rPr>
              <a:t>Decision Trees</a:t>
            </a:r>
            <a:endParaRPr>
              <a:solidFill>
                <a:schemeClr val="dk1"/>
              </a:solidFill>
              <a:latin typeface="Play"/>
              <a:ea typeface="Play"/>
              <a:cs typeface="Play"/>
              <a:sym typeface="Play"/>
            </a:endParaRPr>
          </a:p>
          <a:p>
            <a:pPr indent="0" lvl="0" marL="0" rtl="0" algn="l">
              <a:spcBef>
                <a:spcPts val="0"/>
              </a:spcBef>
              <a:spcAft>
                <a:spcPts val="0"/>
              </a:spcAft>
              <a:buNone/>
            </a:pPr>
            <a:r>
              <a:t/>
            </a:r>
            <a:endParaRPr sz="1000">
              <a:solidFill>
                <a:schemeClr val="dk1"/>
              </a:solidFill>
              <a:latin typeface="Play"/>
              <a:ea typeface="Play"/>
              <a:cs typeface="Play"/>
              <a:sym typeface="Play"/>
            </a:endParaRPr>
          </a:p>
          <a:p>
            <a:pPr indent="-292100" lvl="0" marL="457200" rtl="0" algn="just">
              <a:spcBef>
                <a:spcPts val="0"/>
              </a:spcBef>
              <a:spcAft>
                <a:spcPts val="0"/>
              </a:spcAft>
              <a:buClr>
                <a:schemeClr val="dk1"/>
              </a:buClr>
              <a:buSzPts val="1000"/>
              <a:buFont typeface="Avenir"/>
              <a:buChar char="➢"/>
            </a:pPr>
            <a:r>
              <a:rPr lang="de-DE" sz="1000">
                <a:solidFill>
                  <a:schemeClr val="dk1"/>
                </a:solidFill>
                <a:latin typeface="Avenir"/>
                <a:ea typeface="Avenir"/>
                <a:cs typeface="Avenir"/>
                <a:sym typeface="Avenir"/>
              </a:rPr>
              <a:t>non-parametric supervised learning method used for classification and regression </a:t>
            </a:r>
            <a:endParaRPr sz="1000">
              <a:solidFill>
                <a:schemeClr val="dk1"/>
              </a:solidFill>
              <a:latin typeface="Avenir"/>
              <a:ea typeface="Avenir"/>
              <a:cs typeface="Avenir"/>
              <a:sym typeface="Avenir"/>
            </a:endParaRPr>
          </a:p>
          <a:p>
            <a:pPr indent="-292100" lvl="0" marL="457200" rtl="0" algn="just">
              <a:spcBef>
                <a:spcPts val="0"/>
              </a:spcBef>
              <a:spcAft>
                <a:spcPts val="0"/>
              </a:spcAft>
              <a:buClr>
                <a:schemeClr val="dk1"/>
              </a:buClr>
              <a:buSzPts val="1000"/>
              <a:buFont typeface="Avenir"/>
              <a:buChar char="➢"/>
            </a:pPr>
            <a:r>
              <a:rPr lang="de-DE" sz="1000">
                <a:solidFill>
                  <a:schemeClr val="dk1"/>
                </a:solidFill>
                <a:latin typeface="Avenir"/>
                <a:ea typeface="Avenir"/>
                <a:cs typeface="Avenir"/>
                <a:sym typeface="Avenir"/>
              </a:rPr>
              <a:t>goal: create a model that predicts the value of a target variable by learning simple decision rules inferred from the features</a:t>
            </a:r>
            <a:endParaRPr sz="1000">
              <a:solidFill>
                <a:schemeClr val="dk1"/>
              </a:solidFill>
              <a:latin typeface="Avenir"/>
              <a:ea typeface="Avenir"/>
              <a:cs typeface="Avenir"/>
              <a:sym typeface="Avenir"/>
            </a:endParaRPr>
          </a:p>
          <a:p>
            <a:pPr indent="-292100" lvl="0" marL="457200" rtl="0" algn="just">
              <a:spcBef>
                <a:spcPts val="0"/>
              </a:spcBef>
              <a:spcAft>
                <a:spcPts val="0"/>
              </a:spcAft>
              <a:buSzPts val="1000"/>
              <a:buFont typeface="Avenir"/>
              <a:buChar char="➢"/>
            </a:pPr>
            <a:r>
              <a:rPr lang="de-DE" sz="1000">
                <a:solidFill>
                  <a:schemeClr val="dk1"/>
                </a:solidFill>
                <a:latin typeface="Avenir"/>
                <a:ea typeface="Avenir"/>
                <a:cs typeface="Avenir"/>
                <a:sym typeface="Avenir"/>
              </a:rPr>
              <a:t>algorithm: split a node </a:t>
            </a:r>
            <a:r>
              <a:rPr lang="de-DE" sz="1000">
                <a:latin typeface="Avenir"/>
                <a:ea typeface="Avenir"/>
                <a:cs typeface="Avenir"/>
                <a:sym typeface="Avenir"/>
              </a:rPr>
              <a:t>based on the predictor variable X into two daughter nodes to improve the homogeneity of the response variable Y in each daughter node compared to the root node</a:t>
            </a:r>
            <a:endParaRPr sz="1000">
              <a:latin typeface="Avenir"/>
              <a:ea typeface="Avenir"/>
              <a:cs typeface="Avenir"/>
              <a:sym typeface="Avenir"/>
            </a:endParaRPr>
          </a:p>
          <a:p>
            <a:pPr indent="-292100" lvl="0" marL="457200" rtl="0" algn="just">
              <a:spcBef>
                <a:spcPts val="0"/>
              </a:spcBef>
              <a:spcAft>
                <a:spcPts val="0"/>
              </a:spcAft>
              <a:buSzPts val="1000"/>
              <a:buFont typeface="Avenir"/>
              <a:buChar char="➢"/>
            </a:pPr>
            <a:r>
              <a:rPr lang="de-DE" sz="1000">
                <a:latin typeface="Avenir"/>
                <a:ea typeface="Avenir"/>
                <a:cs typeface="Avenir"/>
                <a:sym typeface="Avenir"/>
              </a:rPr>
              <a:t>node impurity for a classification problem can be measured by </a:t>
            </a:r>
            <a:r>
              <a:rPr b="1" lang="de-DE" sz="1000">
                <a:latin typeface="Avenir"/>
                <a:ea typeface="Avenir"/>
                <a:cs typeface="Avenir"/>
                <a:sym typeface="Avenir"/>
              </a:rPr>
              <a:t>gini index</a:t>
            </a:r>
            <a:r>
              <a:rPr lang="de-DE" sz="1000">
                <a:latin typeface="Avenir"/>
                <a:ea typeface="Avenir"/>
                <a:cs typeface="Avenir"/>
                <a:sym typeface="Avenir"/>
              </a:rPr>
              <a:t> with values between 0 (high </a:t>
            </a:r>
            <a:r>
              <a:rPr lang="de-DE" sz="1000">
                <a:latin typeface="Avenir"/>
                <a:ea typeface="Avenir"/>
                <a:cs typeface="Avenir"/>
                <a:sym typeface="Avenir"/>
              </a:rPr>
              <a:t>homogeneity</a:t>
            </a:r>
            <a:r>
              <a:rPr lang="de-DE" sz="1000">
                <a:latin typeface="Avenir"/>
                <a:ea typeface="Avenir"/>
                <a:cs typeface="Avenir"/>
                <a:sym typeface="Avenir"/>
              </a:rPr>
              <a:t>) and 1 (low </a:t>
            </a:r>
            <a:r>
              <a:rPr lang="de-DE" sz="1000">
                <a:latin typeface="Avenir"/>
                <a:ea typeface="Avenir"/>
                <a:cs typeface="Avenir"/>
                <a:sym typeface="Avenir"/>
              </a:rPr>
              <a:t>homogeneity)</a:t>
            </a:r>
            <a:endParaRPr sz="1000">
              <a:latin typeface="Avenir"/>
              <a:ea typeface="Avenir"/>
              <a:cs typeface="Avenir"/>
              <a:sym typeface="Avenir"/>
            </a:endParaRPr>
          </a:p>
          <a:p>
            <a:pPr indent="-292100" lvl="0" marL="457200" rtl="0" algn="just">
              <a:spcBef>
                <a:spcPts val="0"/>
              </a:spcBef>
              <a:spcAft>
                <a:spcPts val="0"/>
              </a:spcAft>
              <a:buClr>
                <a:schemeClr val="accent1"/>
              </a:buClr>
              <a:buSzPts val="1000"/>
              <a:buFont typeface="Avenir"/>
              <a:buChar char="➢"/>
            </a:pPr>
            <a:r>
              <a:rPr lang="de-DE" sz="1000">
                <a:solidFill>
                  <a:schemeClr val="accent1"/>
                </a:solidFill>
                <a:latin typeface="Avenir"/>
                <a:ea typeface="Avenir"/>
                <a:cs typeface="Avenir"/>
                <a:sym typeface="Avenir"/>
              </a:rPr>
              <a:t>decision trees are very sensitive to changes in the input data and are prone to overfitting when constructing trees that are too complex</a:t>
            </a:r>
            <a:endParaRPr sz="1000">
              <a:solidFill>
                <a:schemeClr val="accent1"/>
              </a:solidFill>
              <a:latin typeface="Avenir"/>
              <a:ea typeface="Avenir"/>
              <a:cs typeface="Avenir"/>
              <a:sym typeface="Avenir"/>
            </a:endParaRPr>
          </a:p>
        </p:txBody>
      </p:sp>
      <p:sp>
        <p:nvSpPr>
          <p:cNvPr id="257" name="Google Shape;257;g2ff36fa939d_0_1480"/>
          <p:cNvSpPr txBox="1"/>
          <p:nvPr/>
        </p:nvSpPr>
        <p:spPr>
          <a:xfrm>
            <a:off x="6465450" y="1947525"/>
            <a:ext cx="48885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latin typeface="Play"/>
                <a:ea typeface="Play"/>
                <a:cs typeface="Play"/>
                <a:sym typeface="Play"/>
              </a:rPr>
              <a:t>Ensemble Learning</a:t>
            </a:r>
            <a:endParaRPr>
              <a:solidFill>
                <a:schemeClr val="dk1"/>
              </a:solidFill>
              <a:latin typeface="Play"/>
              <a:ea typeface="Play"/>
              <a:cs typeface="Play"/>
              <a:sym typeface="Play"/>
            </a:endParaRPr>
          </a:p>
          <a:p>
            <a:pPr indent="0" lvl="0" marL="0" rtl="0" algn="l">
              <a:spcBef>
                <a:spcPts val="0"/>
              </a:spcBef>
              <a:spcAft>
                <a:spcPts val="0"/>
              </a:spcAft>
              <a:buNone/>
            </a:pPr>
            <a:r>
              <a:t/>
            </a:r>
            <a:endParaRPr sz="1000">
              <a:solidFill>
                <a:schemeClr val="dk1"/>
              </a:solidFill>
              <a:latin typeface="Play"/>
              <a:ea typeface="Play"/>
              <a:cs typeface="Play"/>
              <a:sym typeface="Play"/>
            </a:endParaRPr>
          </a:p>
          <a:p>
            <a:pPr indent="-292100" lvl="0" marL="457200" rtl="0" algn="just">
              <a:spcBef>
                <a:spcPts val="0"/>
              </a:spcBef>
              <a:spcAft>
                <a:spcPts val="0"/>
              </a:spcAft>
              <a:buClr>
                <a:schemeClr val="dk1"/>
              </a:buClr>
              <a:buSzPts val="1000"/>
              <a:buFont typeface="Avenir"/>
              <a:buChar char="➢"/>
            </a:pPr>
            <a:r>
              <a:rPr lang="de-DE" sz="1000">
                <a:solidFill>
                  <a:schemeClr val="dk1"/>
                </a:solidFill>
                <a:latin typeface="Avenir"/>
                <a:ea typeface="Avenir"/>
                <a:cs typeface="Avenir"/>
                <a:sym typeface="Avenir"/>
              </a:rPr>
              <a:t>t</a:t>
            </a:r>
            <a:r>
              <a:rPr lang="de-DE" sz="1000">
                <a:solidFill>
                  <a:schemeClr val="dk1"/>
                </a:solidFill>
                <a:latin typeface="Avenir"/>
                <a:ea typeface="Avenir"/>
                <a:cs typeface="Avenir"/>
                <a:sym typeface="Avenir"/>
              </a:rPr>
              <a:t>he predictive performance of weak ML models like decision trees can be improved by a technique called ensemble learning, which combines a group of weak predictor models, to form a strong ensemble learner</a:t>
            </a:r>
            <a:endParaRPr sz="1000">
              <a:solidFill>
                <a:schemeClr val="dk1"/>
              </a:solidFill>
              <a:latin typeface="Avenir"/>
              <a:ea typeface="Avenir"/>
              <a:cs typeface="Avenir"/>
              <a:sym typeface="Avenir"/>
            </a:endParaRPr>
          </a:p>
          <a:p>
            <a:pPr indent="-292100" lvl="0" marL="457200" rtl="0" algn="just">
              <a:spcBef>
                <a:spcPts val="0"/>
              </a:spcBef>
              <a:spcAft>
                <a:spcPts val="0"/>
              </a:spcAft>
              <a:buClr>
                <a:schemeClr val="dk1"/>
              </a:buClr>
              <a:buSzPts val="1000"/>
              <a:buFont typeface="Avenir"/>
              <a:buChar char="➢"/>
            </a:pPr>
            <a:r>
              <a:rPr lang="de-DE" sz="1000">
                <a:solidFill>
                  <a:schemeClr val="dk1"/>
                </a:solidFill>
                <a:latin typeface="Avenir"/>
                <a:ea typeface="Avenir"/>
                <a:cs typeface="Avenir"/>
                <a:sym typeface="Avenir"/>
              </a:rPr>
              <a:t>Bagging: trees are fully grown, hence have a low bias, but predictions are averaged over multiple trees which reduces variance</a:t>
            </a:r>
            <a:endParaRPr sz="1000">
              <a:solidFill>
                <a:schemeClr val="dk1"/>
              </a:solidFill>
              <a:latin typeface="Avenir"/>
              <a:ea typeface="Avenir"/>
              <a:cs typeface="Avenir"/>
              <a:sym typeface="Avenir"/>
            </a:endParaRPr>
          </a:p>
          <a:p>
            <a:pPr indent="-292100" lvl="0" marL="457200" rtl="0" algn="just">
              <a:spcBef>
                <a:spcPts val="0"/>
              </a:spcBef>
              <a:spcAft>
                <a:spcPts val="0"/>
              </a:spcAft>
              <a:buClr>
                <a:schemeClr val="accent1"/>
              </a:buClr>
              <a:buSzPts val="1000"/>
              <a:buFont typeface="Avenir"/>
              <a:buChar char="➢"/>
            </a:pPr>
            <a:r>
              <a:rPr lang="de-DE" sz="1000">
                <a:solidFill>
                  <a:schemeClr val="accent1"/>
                </a:solidFill>
                <a:latin typeface="Avenir"/>
                <a:ea typeface="Avenir"/>
                <a:cs typeface="Avenir"/>
                <a:sym typeface="Avenir"/>
              </a:rPr>
              <a:t>the variance reduction is limited by the amount of correlation between predictor models, i.e. if decision trees are build on the same set of feature it is common that their structure highly correlates</a:t>
            </a:r>
            <a:endParaRPr sz="1000">
              <a:solidFill>
                <a:schemeClr val="accent1"/>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ff36fa939d_0_1554"/>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ML Best-Practices for Omics Data</a:t>
            </a:r>
            <a:endParaRPr>
              <a:latin typeface="Play"/>
              <a:ea typeface="Play"/>
              <a:cs typeface="Play"/>
              <a:sym typeface="Play"/>
            </a:endParaRPr>
          </a:p>
        </p:txBody>
      </p:sp>
      <p:sp>
        <p:nvSpPr>
          <p:cNvPr id="263" name="Google Shape;263;g2ff36fa939d_0_1554"/>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Introduction to Random Forests</a:t>
            </a:r>
            <a:endParaRPr>
              <a:latin typeface="Play"/>
              <a:ea typeface="Play"/>
              <a:cs typeface="Play"/>
              <a:sym typeface="Play"/>
            </a:endParaRPr>
          </a:p>
        </p:txBody>
      </p:sp>
      <p:pic>
        <p:nvPicPr>
          <p:cNvPr id="264" name="Google Shape;264;g2ff36fa939d_0_1554"/>
          <p:cNvPicPr preferRelativeResize="0"/>
          <p:nvPr/>
        </p:nvPicPr>
        <p:blipFill>
          <a:blip r:embed="rId3">
            <a:alphaModFix/>
          </a:blip>
          <a:stretch>
            <a:fillRect/>
          </a:stretch>
        </p:blipFill>
        <p:spPr>
          <a:xfrm>
            <a:off x="5300375" y="2257025"/>
            <a:ext cx="6053427" cy="3594225"/>
          </a:xfrm>
          <a:prstGeom prst="rect">
            <a:avLst/>
          </a:prstGeom>
          <a:noFill/>
          <a:ln>
            <a:noFill/>
          </a:ln>
        </p:spPr>
      </p:pic>
      <p:sp>
        <p:nvSpPr>
          <p:cNvPr id="265" name="Google Shape;265;g2ff36fa939d_0_1554"/>
          <p:cNvSpPr txBox="1"/>
          <p:nvPr/>
        </p:nvSpPr>
        <p:spPr>
          <a:xfrm>
            <a:off x="838200" y="2099925"/>
            <a:ext cx="41031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de-DE">
                <a:solidFill>
                  <a:schemeClr val="dk1"/>
                </a:solidFill>
                <a:latin typeface="Play"/>
                <a:ea typeface="Play"/>
                <a:cs typeface="Play"/>
                <a:sym typeface="Play"/>
              </a:rPr>
              <a:t>Random Forest</a:t>
            </a:r>
            <a:endParaRPr sz="1000">
              <a:solidFill>
                <a:schemeClr val="dk1"/>
              </a:solidFill>
              <a:latin typeface="Avenir"/>
              <a:ea typeface="Avenir"/>
              <a:cs typeface="Avenir"/>
              <a:sym typeface="Avenir"/>
            </a:endParaRPr>
          </a:p>
          <a:p>
            <a:pPr indent="-292100" lvl="0" marL="457200" rtl="0" algn="just">
              <a:lnSpc>
                <a:spcPct val="115000"/>
              </a:lnSpc>
              <a:spcBef>
                <a:spcPts val="1200"/>
              </a:spcBef>
              <a:spcAft>
                <a:spcPts val="0"/>
              </a:spcAft>
              <a:buClr>
                <a:schemeClr val="dk1"/>
              </a:buClr>
              <a:buSzPts val="1000"/>
              <a:buFont typeface="Avenir"/>
              <a:buChar char="➢"/>
            </a:pPr>
            <a:r>
              <a:rPr lang="de-DE" sz="1000">
                <a:solidFill>
                  <a:schemeClr val="dk1"/>
                </a:solidFill>
                <a:latin typeface="Avenir"/>
                <a:ea typeface="Avenir"/>
                <a:cs typeface="Avenir"/>
                <a:sym typeface="Avenir"/>
              </a:rPr>
              <a:t>t</a:t>
            </a:r>
            <a:r>
              <a:rPr lang="de-DE" sz="1000">
                <a:solidFill>
                  <a:schemeClr val="dk1"/>
                </a:solidFill>
                <a:latin typeface="Avenir"/>
                <a:ea typeface="Avenir"/>
                <a:cs typeface="Avenir"/>
                <a:sym typeface="Avenir"/>
              </a:rPr>
              <a:t>he Random Forest (RF) algorithm extends the Bagging algorithm by building an ensemble of decorrelated decision trees</a:t>
            </a:r>
            <a:endParaRPr sz="1000">
              <a:solidFill>
                <a:schemeClr val="dk1"/>
              </a:solidFill>
              <a:latin typeface="Avenir"/>
              <a:ea typeface="Avenir"/>
              <a:cs typeface="Avenir"/>
              <a:sym typeface="Avenir"/>
            </a:endParaRPr>
          </a:p>
          <a:p>
            <a:pPr indent="-292100" lvl="0" marL="457200" rtl="0" algn="just">
              <a:lnSpc>
                <a:spcPct val="115000"/>
              </a:lnSpc>
              <a:spcBef>
                <a:spcPts val="0"/>
              </a:spcBef>
              <a:spcAft>
                <a:spcPts val="0"/>
              </a:spcAft>
              <a:buClr>
                <a:schemeClr val="dk1"/>
              </a:buClr>
              <a:buSzPts val="1000"/>
              <a:buFont typeface="Avenir"/>
              <a:buChar char="➢"/>
            </a:pPr>
            <a:r>
              <a:rPr lang="de-DE" sz="1000">
                <a:solidFill>
                  <a:schemeClr val="dk1"/>
                </a:solidFill>
                <a:latin typeface="Avenir"/>
                <a:ea typeface="Avenir"/>
                <a:cs typeface="Avenir"/>
                <a:sym typeface="Avenir"/>
              </a:rPr>
              <a:t>decision trees become correlated if only few features are strong predictors of the response variable, leading to the majority of decision trees having a similar structure and therefore highly correlated predictions</a:t>
            </a:r>
            <a:endParaRPr sz="1000">
              <a:solidFill>
                <a:schemeClr val="dk1"/>
              </a:solidFill>
              <a:latin typeface="Avenir"/>
              <a:ea typeface="Avenir"/>
              <a:cs typeface="Avenir"/>
              <a:sym typeface="Avenir"/>
            </a:endParaRPr>
          </a:p>
          <a:p>
            <a:pPr indent="-292100" lvl="0" marL="457200" rtl="0" algn="just">
              <a:lnSpc>
                <a:spcPct val="115000"/>
              </a:lnSpc>
              <a:spcBef>
                <a:spcPts val="0"/>
              </a:spcBef>
              <a:spcAft>
                <a:spcPts val="0"/>
              </a:spcAft>
              <a:buClr>
                <a:schemeClr val="dk1"/>
              </a:buClr>
              <a:buSzPts val="1000"/>
              <a:buFont typeface="Avenir"/>
              <a:buChar char="➢"/>
            </a:pPr>
            <a:r>
              <a:rPr lang="de-DE" sz="1000">
                <a:solidFill>
                  <a:schemeClr val="dk1"/>
                </a:solidFill>
                <a:latin typeface="Avenir"/>
                <a:ea typeface="Avenir"/>
                <a:cs typeface="Avenir"/>
                <a:sym typeface="Avenir"/>
              </a:rPr>
              <a:t>to reduce the correlation between decision trees, RF performs random feature selection at each node prior to the selection of the optimal split, which reduces the chance that strong predictors are always used as first splits</a:t>
            </a:r>
            <a:endParaRPr sz="1000">
              <a:solidFill>
                <a:schemeClr val="dk1"/>
              </a:solidFill>
              <a:latin typeface="Avenir"/>
              <a:ea typeface="Avenir"/>
              <a:cs typeface="Avenir"/>
              <a:sym typeface="Avenir"/>
            </a:endParaRPr>
          </a:p>
          <a:p>
            <a:pPr indent="-292100" lvl="0" marL="457200" rtl="0" algn="just">
              <a:lnSpc>
                <a:spcPct val="115000"/>
              </a:lnSpc>
              <a:spcBef>
                <a:spcPts val="0"/>
              </a:spcBef>
              <a:spcAft>
                <a:spcPts val="0"/>
              </a:spcAft>
              <a:buClr>
                <a:schemeClr val="accent1"/>
              </a:buClr>
              <a:buSzPts val="1000"/>
              <a:buFont typeface="Avenir"/>
              <a:buChar char="➢"/>
            </a:pPr>
            <a:r>
              <a:rPr lang="de-DE" sz="1000">
                <a:solidFill>
                  <a:schemeClr val="accent1"/>
                </a:solidFill>
                <a:latin typeface="Avenir"/>
                <a:ea typeface="Avenir"/>
                <a:cs typeface="Avenir"/>
                <a:sym typeface="Avenir"/>
              </a:rPr>
              <a:t>by averaging the predictions over a large ensemble of high variance but low correlation and low bias decision trees, RF is able to efficiently reduce both components - bias and variance - of the generalization error</a:t>
            </a:r>
            <a:endParaRPr sz="1000">
              <a:solidFill>
                <a:schemeClr val="accent1"/>
              </a:solidFill>
              <a:latin typeface="Avenir"/>
              <a:ea typeface="Avenir"/>
              <a:cs typeface="Avenir"/>
              <a:sym typeface="Avenir"/>
            </a:endParaRPr>
          </a:p>
        </p:txBody>
      </p:sp>
      <p:sp>
        <p:nvSpPr>
          <p:cNvPr id="266" name="Google Shape;266;g2ff36fa939d_0_1554"/>
          <p:cNvSpPr/>
          <p:nvPr/>
        </p:nvSpPr>
        <p:spPr>
          <a:xfrm>
            <a:off x="1982850" y="3125788"/>
            <a:ext cx="8226300" cy="1551900"/>
          </a:xfrm>
          <a:prstGeom prst="roundRect">
            <a:avLst>
              <a:gd fmla="val 16667" name="adj"/>
            </a:avLst>
          </a:prstGeom>
          <a:solidFill>
            <a:srgbClr val="F3F3F3"/>
          </a:solidFill>
          <a:ln cap="flat" cmpd="sng" w="28575">
            <a:solidFill>
              <a:srgbClr val="13C7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sz="2400">
                <a:solidFill>
                  <a:schemeClr val="dk1"/>
                </a:solidFill>
                <a:latin typeface="Play"/>
                <a:ea typeface="Play"/>
                <a:cs typeface="Play"/>
                <a:sym typeface="Play"/>
              </a:rPr>
              <a:t>Now go to Notebook:</a:t>
            </a:r>
            <a:endParaRPr sz="2400">
              <a:solidFill>
                <a:schemeClr val="dk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1-Tutorial_RandomForest_Models</a:t>
            </a:r>
            <a:r>
              <a:rPr lang="de-DE" sz="2400">
                <a:solidFill>
                  <a:schemeClr val="accent1"/>
                </a:solidFill>
                <a:latin typeface="Play"/>
                <a:ea typeface="Play"/>
                <a:cs typeface="Play"/>
                <a:sym typeface="Play"/>
              </a:rPr>
              <a:t>.ipynb</a:t>
            </a:r>
            <a:r>
              <a:rPr lang="de-DE" sz="2400">
                <a:solidFill>
                  <a:schemeClr val="accent1"/>
                </a:solidFill>
                <a:latin typeface="Play"/>
                <a:ea typeface="Play"/>
                <a:cs typeface="Play"/>
                <a:sym typeface="Play"/>
              </a:rPr>
              <a:t> </a:t>
            </a:r>
            <a:endParaRPr sz="2400">
              <a:solidFill>
                <a:schemeClr val="accent1"/>
              </a:solidFill>
              <a:latin typeface="Play"/>
              <a:ea typeface="Play"/>
              <a:cs typeface="Play"/>
              <a:sym typeface="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ff36fa939d_0_43"/>
          <p:cNvSpPr txBox="1"/>
          <p:nvPr>
            <p:ph type="title"/>
          </p:nvPr>
        </p:nvSpPr>
        <p:spPr>
          <a:xfrm>
            <a:off x="838200" y="730229"/>
            <a:ext cx="2743200" cy="75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de-DE">
                <a:latin typeface="Avenir"/>
                <a:ea typeface="Avenir"/>
                <a:cs typeface="Avenir"/>
                <a:sym typeface="Avenir"/>
              </a:rPr>
              <a:t>Agenda</a:t>
            </a:r>
            <a:endParaRPr>
              <a:latin typeface="Avenir"/>
              <a:ea typeface="Avenir"/>
              <a:cs typeface="Avenir"/>
              <a:sym typeface="Avenir"/>
            </a:endParaRPr>
          </a:p>
        </p:txBody>
      </p:sp>
      <p:sp>
        <p:nvSpPr>
          <p:cNvPr id="272" name="Google Shape;272;g2ff36fa939d_0_43"/>
          <p:cNvSpPr txBox="1"/>
          <p:nvPr>
            <p:ph idx="1" type="body"/>
          </p:nvPr>
        </p:nvSpPr>
        <p:spPr>
          <a:xfrm>
            <a:off x="944380" y="1794503"/>
            <a:ext cx="8393100" cy="3930600"/>
          </a:xfrm>
          <a:prstGeom prst="rect">
            <a:avLst/>
          </a:prstGeom>
          <a:noFill/>
          <a:ln>
            <a:noFill/>
          </a:ln>
        </p:spPr>
        <p:txBody>
          <a:bodyPr anchorCtr="0" anchor="t" bIns="45700" lIns="91425" spcFirstLastPara="1" rIns="91425" wrap="square" tIns="45700">
            <a:normAutofit lnSpcReduction="10000"/>
          </a:bodyPr>
          <a:lstStyle/>
          <a:p>
            <a:pPr indent="-514350" lvl="0" marL="514350" rtl="0" algn="l">
              <a:lnSpc>
                <a:spcPct val="90000"/>
              </a:lnSpc>
              <a:spcBef>
                <a:spcPts val="0"/>
              </a:spcBef>
              <a:spcAft>
                <a:spcPts val="0"/>
              </a:spcAft>
              <a:buClr>
                <a:schemeClr val="accent4"/>
              </a:buClr>
              <a:buSzPts val="2200"/>
              <a:buAutoNum type="arabicPeriod"/>
            </a:pPr>
            <a:r>
              <a:rPr lang="de-DE">
                <a:solidFill>
                  <a:schemeClr val="accent4"/>
                </a:solidFill>
                <a:latin typeface="Play"/>
                <a:ea typeface="Play"/>
                <a:cs typeface="Play"/>
                <a:sym typeface="Play"/>
              </a:rPr>
              <a:t>ML Best-Practices for Omics Data</a:t>
            </a:r>
            <a:endParaRPr>
              <a:solidFill>
                <a:schemeClr val="accent4"/>
              </a:solidFill>
              <a:latin typeface="Play"/>
              <a:ea typeface="Play"/>
              <a:cs typeface="Play"/>
              <a:sym typeface="Play"/>
            </a:endParaRPr>
          </a:p>
          <a:p>
            <a:pPr indent="-514350" lvl="0" marL="514350" rtl="0" algn="l">
              <a:lnSpc>
                <a:spcPct val="90000"/>
              </a:lnSpc>
              <a:spcBef>
                <a:spcPts val="1000"/>
              </a:spcBef>
              <a:spcAft>
                <a:spcPts val="0"/>
              </a:spcAft>
              <a:buClr>
                <a:schemeClr val="accent1"/>
              </a:buClr>
              <a:buSzPts val="2200"/>
              <a:buFont typeface="Play"/>
              <a:buAutoNum type="arabicPeriod"/>
            </a:pPr>
            <a:r>
              <a:rPr lang="de-DE">
                <a:solidFill>
                  <a:schemeClr val="accent1"/>
                </a:solidFill>
                <a:latin typeface="Play"/>
                <a:ea typeface="Play"/>
                <a:cs typeface="Play"/>
                <a:sym typeface="Play"/>
              </a:rPr>
              <a:t>Introduction to eXplainable AI (XAI)</a:t>
            </a:r>
            <a:endParaRPr>
              <a:solidFill>
                <a:schemeClr val="accent1"/>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Model-Agnostic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Permutation Feature Importance</a:t>
            </a:r>
            <a:endParaRPr>
              <a:solidFill>
                <a:schemeClr val="accent3"/>
              </a:solidFill>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SHAP (SHapley Additive exPlanations)</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Coffee Break</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Interpretation with Model-Specific XAI Methods</a:t>
            </a:r>
            <a:endParaRPr>
              <a:latin typeface="Play"/>
              <a:ea typeface="Play"/>
              <a:cs typeface="Play"/>
              <a:sym typeface="Play"/>
            </a:endParaRPr>
          </a:p>
          <a:p>
            <a:pPr indent="-457200" lvl="1" marL="914400" rtl="0" algn="l">
              <a:spcBef>
                <a:spcPts val="1000"/>
              </a:spcBef>
              <a:spcAft>
                <a:spcPts val="0"/>
              </a:spcAft>
              <a:buClr>
                <a:schemeClr val="accent3"/>
              </a:buClr>
              <a:buSzPts val="2000"/>
              <a:buFont typeface="Play"/>
              <a:buChar char="•"/>
            </a:pPr>
            <a:r>
              <a:rPr lang="de-DE">
                <a:solidFill>
                  <a:schemeClr val="accent3"/>
                </a:solidFill>
                <a:latin typeface="Play"/>
                <a:ea typeface="Play"/>
                <a:cs typeface="Play"/>
                <a:sym typeface="Play"/>
              </a:rPr>
              <a:t>Forest Guided Clustering</a:t>
            </a:r>
            <a:endParaRPr>
              <a:solidFill>
                <a:schemeClr val="accent3"/>
              </a:solidFill>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XAI Best-Practices for Omics Data</a:t>
            </a:r>
            <a:endParaRPr>
              <a:latin typeface="Play"/>
              <a:ea typeface="Play"/>
              <a:cs typeface="Play"/>
              <a:sym typeface="Play"/>
            </a:endParaRPr>
          </a:p>
          <a:p>
            <a:pPr indent="-514350" lvl="0" marL="514350" rtl="0" algn="l">
              <a:spcBef>
                <a:spcPts val="1000"/>
              </a:spcBef>
              <a:spcAft>
                <a:spcPts val="0"/>
              </a:spcAft>
              <a:buSzPts val="2200"/>
              <a:buAutoNum type="arabicPeriod"/>
            </a:pPr>
            <a:r>
              <a:rPr lang="de-DE">
                <a:latin typeface="Play"/>
                <a:ea typeface="Play"/>
                <a:cs typeface="Play"/>
                <a:sym typeface="Play"/>
              </a:rPr>
              <a:t>Wrap-Up</a:t>
            </a:r>
            <a:endParaRPr>
              <a:latin typeface="Play"/>
              <a:ea typeface="Play"/>
              <a:cs typeface="Play"/>
              <a:sym typeface="Play"/>
            </a:endParaRPr>
          </a:p>
        </p:txBody>
      </p:sp>
      <p:pic>
        <p:nvPicPr>
          <p:cNvPr id="273" name="Google Shape;273;g2ff36fa939d_0_43"/>
          <p:cNvPicPr preferRelativeResize="0"/>
          <p:nvPr/>
        </p:nvPicPr>
        <p:blipFill>
          <a:blip r:embed="rId3">
            <a:alphaModFix/>
          </a:blip>
          <a:stretch>
            <a:fillRect/>
          </a:stretch>
        </p:blipFill>
        <p:spPr>
          <a:xfrm>
            <a:off x="8667350" y="4165726"/>
            <a:ext cx="2045000" cy="2048999"/>
          </a:xfrm>
          <a:prstGeom prst="rect">
            <a:avLst/>
          </a:prstGeom>
          <a:noFill/>
          <a:ln>
            <a:noFill/>
          </a:ln>
        </p:spPr>
      </p:pic>
      <p:sp>
        <p:nvSpPr>
          <p:cNvPr id="274" name="Google Shape;274;g2ff36fa939d_0_43"/>
          <p:cNvSpPr txBox="1"/>
          <p:nvPr/>
        </p:nvSpPr>
        <p:spPr>
          <a:xfrm>
            <a:off x="7187700" y="3180525"/>
            <a:ext cx="5004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800">
                <a:solidFill>
                  <a:schemeClr val="accent1"/>
                </a:solidFill>
                <a:latin typeface="Play"/>
                <a:ea typeface="Play"/>
                <a:cs typeface="Play"/>
                <a:sym typeface="Play"/>
              </a:rPr>
              <a:t>GitHub Repository:</a:t>
            </a:r>
            <a:endParaRPr sz="2800">
              <a:solidFill>
                <a:schemeClr val="accent1"/>
              </a:solidFill>
              <a:latin typeface="Play"/>
              <a:ea typeface="Play"/>
              <a:cs typeface="Play"/>
              <a:sym typeface="Play"/>
            </a:endParaRPr>
          </a:p>
          <a:p>
            <a:pPr indent="0" lvl="0" marL="0" rtl="0" algn="ctr">
              <a:spcBef>
                <a:spcPts val="0"/>
              </a:spcBef>
              <a:spcAft>
                <a:spcPts val="0"/>
              </a:spcAft>
              <a:buNone/>
            </a:pPr>
            <a:r>
              <a:rPr lang="de-DE" sz="2400">
                <a:solidFill>
                  <a:schemeClr val="accent1"/>
                </a:solidFill>
                <a:latin typeface="Play"/>
                <a:ea typeface="Play"/>
                <a:cs typeface="Play"/>
                <a:sym typeface="Play"/>
              </a:rPr>
              <a:t>https://tinyurl.com/54d7y2zp</a:t>
            </a:r>
            <a:endParaRPr sz="2400">
              <a:solidFill>
                <a:schemeClr val="accent1"/>
              </a:solidFill>
              <a:latin typeface="Play"/>
              <a:ea typeface="Play"/>
              <a:cs typeface="Play"/>
              <a:sym typeface="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ff36fa939d_0_20"/>
          <p:cNvSpPr txBox="1"/>
          <p:nvPr>
            <p:ph type="title"/>
          </p:nvPr>
        </p:nvSpPr>
        <p:spPr>
          <a:xfrm>
            <a:off x="838200" y="716899"/>
            <a:ext cx="10515600" cy="48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de-DE">
                <a:latin typeface="Play"/>
                <a:ea typeface="Play"/>
                <a:cs typeface="Play"/>
                <a:sym typeface="Play"/>
              </a:rPr>
              <a:t>Introduction to eXplainable AI (XAI) </a:t>
            </a:r>
            <a:endParaRPr>
              <a:latin typeface="Play"/>
              <a:ea typeface="Play"/>
              <a:cs typeface="Play"/>
              <a:sym typeface="Play"/>
            </a:endParaRPr>
          </a:p>
        </p:txBody>
      </p:sp>
      <p:sp>
        <p:nvSpPr>
          <p:cNvPr id="280" name="Google Shape;280;g2ff36fa939d_0_20"/>
          <p:cNvSpPr txBox="1"/>
          <p:nvPr>
            <p:ph idx="2" type="body"/>
          </p:nvPr>
        </p:nvSpPr>
        <p:spPr>
          <a:xfrm>
            <a:off x="838200" y="1335452"/>
            <a:ext cx="10515600" cy="36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latin typeface="Play"/>
                <a:ea typeface="Play"/>
                <a:cs typeface="Play"/>
                <a:sym typeface="Play"/>
              </a:rPr>
              <a:t>Terminology</a:t>
            </a:r>
            <a:endParaRPr>
              <a:latin typeface="Play"/>
              <a:ea typeface="Play"/>
              <a:cs typeface="Play"/>
              <a:sym typeface="Play"/>
            </a:endParaRPr>
          </a:p>
        </p:txBody>
      </p:sp>
      <p:sp>
        <p:nvSpPr>
          <p:cNvPr id="281" name="Google Shape;281;g2ff36fa939d_0_20"/>
          <p:cNvSpPr txBox="1"/>
          <p:nvPr/>
        </p:nvSpPr>
        <p:spPr>
          <a:xfrm>
            <a:off x="480300" y="2304975"/>
            <a:ext cx="11231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2400">
                <a:solidFill>
                  <a:schemeClr val="accent4"/>
                </a:solidFill>
                <a:latin typeface="Play"/>
                <a:ea typeface="Play"/>
                <a:cs typeface="Play"/>
                <a:sym typeface="Play"/>
              </a:rPr>
              <a:t>Interpretability or </a:t>
            </a:r>
            <a:r>
              <a:rPr lang="de-DE" sz="2400">
                <a:solidFill>
                  <a:schemeClr val="accent4"/>
                </a:solidFill>
                <a:latin typeface="Play"/>
                <a:ea typeface="Play"/>
                <a:cs typeface="Play"/>
                <a:sym typeface="Play"/>
              </a:rPr>
              <a:t>Explainability?</a:t>
            </a:r>
            <a:endParaRPr sz="2400">
              <a:solidFill>
                <a:schemeClr val="accent4"/>
              </a:solidFill>
              <a:latin typeface="Play"/>
              <a:ea typeface="Play"/>
              <a:cs typeface="Play"/>
              <a:sym typeface="Play"/>
            </a:endParaRPr>
          </a:p>
        </p:txBody>
      </p:sp>
      <p:pic>
        <p:nvPicPr>
          <p:cNvPr id="282" name="Google Shape;282;g2ff36fa939d_0_20"/>
          <p:cNvPicPr preferRelativeResize="0"/>
          <p:nvPr/>
        </p:nvPicPr>
        <p:blipFill>
          <a:blip r:embed="rId3">
            <a:alphaModFix/>
          </a:blip>
          <a:stretch>
            <a:fillRect/>
          </a:stretch>
        </p:blipFill>
        <p:spPr>
          <a:xfrm>
            <a:off x="4063165" y="3438250"/>
            <a:ext cx="3913274" cy="2540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HAI-24">
      <a:dk1>
        <a:srgbClr val="002764"/>
      </a:dk1>
      <a:lt1>
        <a:srgbClr val="FEFFFF"/>
      </a:lt1>
      <a:dk2>
        <a:srgbClr val="00E4B9"/>
      </a:dk2>
      <a:lt2>
        <a:srgbClr val="CBEEF9"/>
      </a:lt2>
      <a:accent1>
        <a:srgbClr val="10C5FF"/>
      </a:accent1>
      <a:accent2>
        <a:srgbClr val="EAFCFD"/>
      </a:accent2>
      <a:accent3>
        <a:srgbClr val="005AA0"/>
      </a:accent3>
      <a:accent4>
        <a:srgbClr val="002762"/>
      </a:accent4>
      <a:accent5>
        <a:srgbClr val="E9E7EA"/>
      </a:accent5>
      <a:accent6>
        <a:srgbClr val="CCECFA"/>
      </a:accent6>
      <a:hlink>
        <a:srgbClr val="00E5B9"/>
      </a:hlink>
      <a:folHlink>
        <a:srgbClr val="002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2024-05-28T12:25:52Z</dcterms:created>
  <dc:creator>Ina Ivanova</dc:creator>
</cp:coreProperties>
</file>